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08" r:id="rId2"/>
    <p:sldId id="259" r:id="rId3"/>
    <p:sldId id="309" r:id="rId4"/>
    <p:sldId id="312" r:id="rId5"/>
    <p:sldId id="311" r:id="rId6"/>
    <p:sldId id="310" r:id="rId7"/>
    <p:sldId id="260" r:id="rId8"/>
    <p:sldId id="314" r:id="rId9"/>
    <p:sldId id="261" r:id="rId10"/>
    <p:sldId id="262" r:id="rId11"/>
    <p:sldId id="263" r:id="rId12"/>
    <p:sldId id="313" r:id="rId13"/>
    <p:sldId id="307" r:id="rId14"/>
    <p:sldId id="315" r:id="rId15"/>
    <p:sldId id="264" r:id="rId16"/>
    <p:sldId id="265" r:id="rId17"/>
    <p:sldId id="288" r:id="rId18"/>
    <p:sldId id="316" r:id="rId19"/>
    <p:sldId id="267" r:id="rId20"/>
    <p:sldId id="291" r:id="rId21"/>
    <p:sldId id="286" r:id="rId22"/>
    <p:sldId id="290" r:id="rId23"/>
    <p:sldId id="317" r:id="rId24"/>
    <p:sldId id="266" r:id="rId25"/>
    <p:sldId id="268" r:id="rId26"/>
    <p:sldId id="269" r:id="rId27"/>
    <p:sldId id="270" r:id="rId28"/>
    <p:sldId id="271" r:id="rId29"/>
    <p:sldId id="272" r:id="rId30"/>
    <p:sldId id="295" r:id="rId31"/>
    <p:sldId id="296" r:id="rId32"/>
    <p:sldId id="273" r:id="rId33"/>
    <p:sldId id="293" r:id="rId34"/>
    <p:sldId id="297" r:id="rId35"/>
    <p:sldId id="275" r:id="rId36"/>
    <p:sldId id="276" r:id="rId37"/>
    <p:sldId id="277" r:id="rId38"/>
    <p:sldId id="298" r:id="rId39"/>
    <p:sldId id="324" r:id="rId40"/>
    <p:sldId id="325" r:id="rId41"/>
    <p:sldId id="323" r:id="rId42"/>
    <p:sldId id="319" r:id="rId43"/>
    <p:sldId id="320" r:id="rId44"/>
    <p:sldId id="321" r:id="rId45"/>
    <p:sldId id="322" r:id="rId46"/>
    <p:sldId id="278" r:id="rId47"/>
    <p:sldId id="279" r:id="rId48"/>
    <p:sldId id="280" r:id="rId49"/>
    <p:sldId id="281" r:id="rId50"/>
    <p:sldId id="302" r:id="rId51"/>
    <p:sldId id="282" r:id="rId52"/>
    <p:sldId id="283" r:id="rId53"/>
    <p:sldId id="304" r:id="rId54"/>
    <p:sldId id="284" r:id="rId55"/>
    <p:sldId id="305" r:id="rId56"/>
    <p:sldId id="285" r:id="rId57"/>
    <p:sldId id="256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520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137D1-443D-0D48-A6C9-8FEF2BCEA5E9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6700A-E575-DA4C-9DD0-88392DFB3E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7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1581BB-3B8E-B44E-9241-766F6E76513E}" type="slidenum">
              <a:rPr lang="en-US"/>
              <a:pPr/>
              <a:t>2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MUST KNOW ********************     High pressure = descend &amp;</a:t>
            </a:r>
            <a:r>
              <a:rPr lang="en-US" sz="1200" b="1" baseline="0" dirty="0" smtClean="0"/>
              <a:t> diverge – dense, colder    {friction warms it up}  &gt;&gt;&gt;&gt;&gt;&gt;    low pressure = warm 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6700A-E575-DA4C-9DD0-88392DFB3E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45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880D13-4642-A14A-B71B-68FFE320A40C}" type="slidenum">
              <a:rPr lang="en-US"/>
              <a:pPr/>
              <a:t>19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Anticyclone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6700A-E575-DA4C-9DD0-88392DFB3E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58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FA4997-A83D-B546-9DE1-179D9361A3C2}" type="slidenum">
              <a:rPr lang="en-US"/>
              <a:pPr/>
              <a:t>24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4894A2-92A8-8646-90B3-446C4A7039EE}" type="slidenum">
              <a:rPr lang="en-US"/>
              <a:pPr/>
              <a:t>25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4151B0-0995-D540-BC15-7DE01DD9DF89}" type="slidenum">
              <a:rPr lang="en-US"/>
              <a:pPr/>
              <a:t>26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ITCZ  follows low pressure , sun is in south hemisphere tropic</a:t>
            </a:r>
            <a:r>
              <a:rPr lang="en-US" baseline="0" dirty="0" smtClean="0">
                <a:latin typeface="Times New Roman" charset="0"/>
              </a:rPr>
              <a:t> of cancer 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ACA15E-10A6-6440-97E1-08352C7E0BE9}" type="slidenum">
              <a:rPr lang="en-US"/>
              <a:pPr/>
              <a:t>27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ITCZ   the area</a:t>
            </a:r>
            <a:r>
              <a:rPr lang="en-US" baseline="0" dirty="0" smtClean="0">
                <a:latin typeface="Times New Roman" charset="0"/>
              </a:rPr>
              <a:t> is being warmed up, hottest are on earth  low pressure zone, air is warmed up hot rising air forms  low pressure system, hot air has moisture has lots of clouds</a:t>
            </a:r>
          </a:p>
          <a:p>
            <a:pPr eaLnBrk="1" hangingPunct="1"/>
            <a:endParaRPr lang="en-US" dirty="0" smtClean="0">
              <a:latin typeface="Times New Roman" charset="0"/>
            </a:endParaRPr>
          </a:p>
          <a:p>
            <a:pPr eaLnBrk="1" hangingPunct="1"/>
            <a:r>
              <a:rPr lang="en-US" dirty="0" smtClean="0">
                <a:latin typeface="Times New Roman" charset="0"/>
              </a:rPr>
              <a:t>Atlantic ocean  = </a:t>
            </a:r>
            <a:r>
              <a:rPr lang="en-US" dirty="0" err="1" smtClean="0">
                <a:latin typeface="Times New Roman" charset="0"/>
              </a:rPr>
              <a:t>azores</a:t>
            </a:r>
            <a:r>
              <a:rPr lang="en-US" dirty="0" smtClean="0">
                <a:latin typeface="Times New Roman" charset="0"/>
              </a:rPr>
              <a:t> </a:t>
            </a:r>
          </a:p>
          <a:p>
            <a:pPr eaLnBrk="1" hangingPunct="1"/>
            <a:r>
              <a:rPr lang="en-US" dirty="0" smtClean="0">
                <a:latin typeface="Times New Roman" charset="0"/>
              </a:rPr>
              <a:t>Pacific high 30 degree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220BF-62F2-6844-A784-B0EDD0684A36}" type="slidenum">
              <a:rPr lang="en-US"/>
              <a:pPr/>
              <a:t>28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EACC87-7EB5-E540-A16D-EC51C300C851}" type="slidenum">
              <a:rPr lang="en-US"/>
              <a:pPr/>
              <a:t>29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Hadley cell – (equator low and sub tropic high )==  trade</a:t>
            </a:r>
            <a:r>
              <a:rPr lang="en-US" baseline="0" dirty="0" smtClean="0">
                <a:latin typeface="Times New Roman" charset="0"/>
              </a:rPr>
              <a:t> winds to equatorial low to subtropical jet stream to subtropical high</a:t>
            </a:r>
            <a:endParaRPr lang="en-US" dirty="0" smtClean="0">
              <a:latin typeface="Times New Roman" charset="0"/>
            </a:endParaRPr>
          </a:p>
          <a:p>
            <a:pPr eaLnBrk="1" hangingPunct="1"/>
            <a:r>
              <a:rPr lang="en-US" dirty="0" smtClean="0">
                <a:latin typeface="Times New Roman" charset="0"/>
              </a:rPr>
              <a:t>Trade winds blow to equator</a:t>
            </a:r>
          </a:p>
          <a:p>
            <a:pPr eaLnBrk="1" hangingPunct="1"/>
            <a:r>
              <a:rPr lang="en-US" dirty="0" err="1" smtClean="0">
                <a:latin typeface="Times New Roman" charset="0"/>
              </a:rPr>
              <a:t>Westerlies</a:t>
            </a:r>
            <a:r>
              <a:rPr lang="en-US" dirty="0" smtClean="0">
                <a:latin typeface="Times New Roman" charset="0"/>
              </a:rPr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6700A-E575-DA4C-9DD0-88392DFB3E1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8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 is pushing ash</a:t>
            </a:r>
            <a:r>
              <a:rPr lang="en-US" baseline="0" dirty="0" smtClean="0"/>
              <a:t> cloud towards </a:t>
            </a:r>
            <a:r>
              <a:rPr lang="en-US" baseline="0" dirty="0" err="1" smtClean="0"/>
              <a:t>europe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6700A-E575-DA4C-9DD0-88392DFB3E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5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Warm and cold air meet forces warm air to rise = thunder storms, updraft, low pressure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6700A-E575-DA4C-9DD0-88392DFB3E1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90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9E36EE-6AAB-CB42-B0F1-B8E9C34E9AFB}" type="slidenum">
              <a:rPr lang="en-US"/>
              <a:pPr/>
              <a:t>32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32E890-5A32-5346-B475-9A1678E186F4}" type="slidenum">
              <a:rPr lang="en-US"/>
              <a:pPr/>
              <a:t>35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A2812E-43E6-9E46-A376-4D42BE9BB05D}" type="slidenum">
              <a:rPr lang="en-US"/>
              <a:pPr/>
              <a:t>36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10,000 m above</a:t>
            </a:r>
            <a:r>
              <a:rPr lang="en-US" baseline="0" dirty="0" smtClean="0">
                <a:latin typeface="Times New Roman" charset="0"/>
              </a:rPr>
              <a:t> the surface 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B21441-2C49-8E48-9FEA-8442C25E00C0}" type="slidenum">
              <a:rPr lang="en-US"/>
              <a:pPr/>
              <a:t>37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FC3F60-BB3D-1D4C-9F3D-F7A1CAB3FB0E}" type="slidenum">
              <a:rPr lang="en-US"/>
              <a:pPr/>
              <a:t>46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744CB-D885-934C-BFB5-81366B58420E}" type="slidenum">
              <a:rPr lang="en-US"/>
              <a:pPr/>
              <a:t>47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098F94-7C57-A342-BD2E-94664BAADB03}" type="slidenum">
              <a:rPr lang="en-US"/>
              <a:pPr/>
              <a:t>48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307912-9503-724C-B097-88583DD91269}" type="slidenum">
              <a:rPr lang="en-US"/>
              <a:pPr/>
              <a:t>49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B66040-4C8E-F844-A3B9-1A5F358014DE}" type="slidenum">
              <a:rPr lang="en-US"/>
              <a:pPr/>
              <a:t>51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2CCF2B-A731-4A4E-8B61-550488B49437}" type="slidenum">
              <a:rPr lang="en-US"/>
              <a:pPr/>
              <a:t>7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</a:rPr>
              <a:t>Explaining how</a:t>
            </a:r>
            <a:r>
              <a:rPr lang="en-US" baseline="0" dirty="0" smtClean="0">
                <a:latin typeface="Times New Roman" charset="0"/>
              </a:rPr>
              <a:t> the barometer works</a:t>
            </a:r>
          </a:p>
          <a:p>
            <a:pPr eaLnBrk="1" hangingPunct="1"/>
            <a:r>
              <a:rPr lang="en-US" baseline="0" dirty="0" err="1" smtClean="0">
                <a:latin typeface="Times New Roman" charset="0"/>
              </a:rPr>
              <a:t>Millibar</a:t>
            </a:r>
            <a:r>
              <a:rPr lang="en-US" baseline="0" dirty="0" smtClean="0">
                <a:latin typeface="Times New Roman" charset="0"/>
              </a:rPr>
              <a:t> is an isobar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9DBF6-A8D3-644D-926D-991F1352493F}" type="slidenum">
              <a:rPr lang="en-US"/>
              <a:pPr/>
              <a:t>52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DDC78-D263-5743-85CB-DD786AADC63C}" type="slidenum">
              <a:rPr lang="en-US"/>
              <a:pPr/>
              <a:t>54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269304-EAA6-2F4F-99CD-7BF7DD10E424}" type="slidenum">
              <a:rPr lang="en-US"/>
              <a:pPr/>
              <a:t>56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2A3AE0-9685-2644-9C82-D8B47F5A5A96}" type="slidenum">
              <a:rPr lang="en-US"/>
              <a:pPr/>
              <a:t>9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FFB49D-40A0-6B41-963B-B589548D7EBD}" type="slidenum">
              <a:rPr lang="en-US"/>
              <a:pPr/>
              <a:t>10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70C567-5678-9547-8F7E-319CB6D93C57}" type="slidenum">
              <a:rPr lang="en-US"/>
              <a:pPr/>
              <a:t>11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= warm wet  blue = cold dry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6700A-E575-DA4C-9DD0-88392DFB3E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50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9CF528-F225-5B4D-8EFD-6EA5DAE2B11E}" type="slidenum">
              <a:rPr lang="en-US"/>
              <a:pPr/>
              <a:t>15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0B46EB-C49A-A34F-8A71-F238BA471B0A}" type="slidenum">
              <a:rPr lang="en-US"/>
              <a:pPr/>
              <a:t>16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76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76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962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624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CE0708-4233-1A4B-B970-7A8F136376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00898-D57B-0A48-82E0-64FF52F35A40}" type="datetimeFigureOut">
              <a:rPr lang="en-US" smtClean="0"/>
              <a:pPr/>
              <a:t>2014-05-21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996E4-CBD8-794E-B384-A387A574A5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2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10559" y="1303867"/>
            <a:ext cx="3500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/>
              <a:t>CHAPTER 4</a:t>
            </a:r>
          </a:p>
          <a:p>
            <a:pPr algn="r"/>
            <a:r>
              <a:rPr lang="en-US" sz="3600" b="1" dirty="0" smtClean="0"/>
              <a:t>ATMOSPHERIC </a:t>
            </a:r>
          </a:p>
          <a:p>
            <a:pPr algn="r"/>
            <a:r>
              <a:rPr lang="en-US" sz="3600" b="1" dirty="0" smtClean="0"/>
              <a:t>AND</a:t>
            </a:r>
          </a:p>
          <a:p>
            <a:pPr algn="r"/>
            <a:r>
              <a:rPr lang="en-US" sz="3600" b="1" dirty="0" smtClean="0"/>
              <a:t>OCEANIC</a:t>
            </a:r>
          </a:p>
          <a:p>
            <a:pPr algn="r"/>
            <a:r>
              <a:rPr lang="en-US" sz="3600" b="1" dirty="0" smtClean="0"/>
              <a:t>CIRCULATIONS</a:t>
            </a:r>
            <a:endParaRPr lang="en-US"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54186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</a:rPr>
              <a:t>Air Pressure Readings</a:t>
            </a:r>
          </a:p>
        </p:txBody>
      </p:sp>
      <p:sp>
        <p:nvSpPr>
          <p:cNvPr id="39939" name="Text Box 6"/>
          <p:cNvSpPr txBox="1">
            <a:spLocks noChangeArrowheads="1"/>
          </p:cNvSpPr>
          <p:nvPr/>
        </p:nvSpPr>
        <p:spPr bwMode="auto">
          <a:xfrm>
            <a:off x="8020050" y="61341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Figure 4.3</a:t>
            </a:r>
          </a:p>
        </p:txBody>
      </p:sp>
      <p:pic>
        <p:nvPicPr>
          <p:cNvPr id="39940" name="Picture 5" descr="EG6_Figure_04_03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2933" y="541866"/>
            <a:ext cx="7425267" cy="673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848600" cy="1828800"/>
          </a:xfrm>
        </p:spPr>
        <p:txBody>
          <a:bodyPr/>
          <a:lstStyle/>
          <a:p>
            <a:pPr algn="r" eaLnBrk="1" hangingPunct="1"/>
            <a:r>
              <a:rPr lang="en-US">
                <a:solidFill>
                  <a:srgbClr val="16165D"/>
                </a:solidFill>
              </a:rPr>
              <a:t>Wind Vane and </a:t>
            </a:r>
            <a:br>
              <a:rPr lang="en-US">
                <a:solidFill>
                  <a:srgbClr val="16165D"/>
                </a:solidFill>
              </a:rPr>
            </a:br>
            <a:r>
              <a:rPr lang="en-US">
                <a:solidFill>
                  <a:srgbClr val="16165D"/>
                </a:solidFill>
              </a:rPr>
              <a:t>Anemometer</a:t>
            </a:r>
          </a:p>
        </p:txBody>
      </p:sp>
      <p:sp>
        <p:nvSpPr>
          <p:cNvPr id="41987" name="Text Box 7"/>
          <p:cNvSpPr txBox="1">
            <a:spLocks noChangeArrowheads="1"/>
          </p:cNvSpPr>
          <p:nvPr/>
        </p:nvSpPr>
        <p:spPr bwMode="auto">
          <a:xfrm>
            <a:off x="8020050" y="6075363"/>
            <a:ext cx="1123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Figure 4.4</a:t>
            </a:r>
          </a:p>
        </p:txBody>
      </p:sp>
      <p:pic>
        <p:nvPicPr>
          <p:cNvPr id="41988" name="Picture 5" descr="EG6_Figure_04_04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" y="80963"/>
            <a:ext cx="4781550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1316" y="1828800"/>
            <a:ext cx="356408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Instruments used to </a:t>
            </a:r>
            <a:r>
              <a:rPr lang="en-US" sz="2800" dirty="0" smtClean="0">
                <a:solidFill>
                  <a:srgbClr val="FF0000"/>
                </a:solidFill>
              </a:rPr>
              <a:t>measure wind speed (anemometer) and wind direction ( wind vane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Wind horizontal movement air turbulence adds wind updrafts and downdrafts –vertical component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Winds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Seasat</a:t>
            </a:r>
            <a:r>
              <a:rPr lang="en-US" dirty="0" smtClean="0"/>
              <a:t> – 1</a:t>
            </a:r>
            <a:r>
              <a:rPr lang="en-US" baseline="30000" dirty="0" smtClean="0"/>
              <a:t>st</a:t>
            </a:r>
            <a:r>
              <a:rPr lang="en-US" dirty="0" smtClean="0"/>
              <a:t> Earth-orbiting satellite designed for remote sensing of the Earth’s oceans</a:t>
            </a:r>
          </a:p>
          <a:p>
            <a:pPr lvl="0"/>
            <a:r>
              <a:rPr lang="en-US" dirty="0" smtClean="0">
                <a:solidFill>
                  <a:srgbClr val="FF0000"/>
                </a:solidFill>
              </a:rPr>
              <a:t>Spacecraft measures </a:t>
            </a:r>
            <a:r>
              <a:rPr lang="en-US" dirty="0">
                <a:solidFill>
                  <a:srgbClr val="FF0000"/>
                </a:solidFill>
              </a:rPr>
              <a:t>height </a:t>
            </a:r>
            <a:r>
              <a:rPr lang="en-US" dirty="0" smtClean="0">
                <a:solidFill>
                  <a:srgbClr val="FF0000"/>
                </a:solidFill>
              </a:rPr>
              <a:t>above the ocean surface</a:t>
            </a:r>
          </a:p>
          <a:p>
            <a:pPr lvl="0"/>
            <a:r>
              <a:rPr lang="en-US" dirty="0" smtClean="0">
                <a:solidFill>
                  <a:srgbClr val="FF0000"/>
                </a:solidFill>
              </a:rPr>
              <a:t>measure wind speed and direction</a:t>
            </a:r>
          </a:p>
          <a:p>
            <a:pPr lvl="0"/>
            <a:r>
              <a:rPr lang="en-US" dirty="0" smtClean="0">
                <a:solidFill>
                  <a:srgbClr val="FF0000"/>
                </a:solidFill>
              </a:rPr>
              <a:t>measure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sea surface temperature</a:t>
            </a:r>
          </a:p>
          <a:p>
            <a:pPr lvl="0"/>
            <a:r>
              <a:rPr lang="en-US" dirty="0" smtClean="0">
                <a:solidFill>
                  <a:srgbClr val="FF0000"/>
                </a:solidFill>
              </a:rPr>
              <a:t>identify cloud, land and water features</a:t>
            </a:r>
          </a:p>
          <a:p>
            <a:pPr lvl="0"/>
            <a:r>
              <a:rPr lang="en-US" dirty="0" smtClean="0"/>
              <a:t>monitor the global surface wave field and polar sea ice conditions.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6133" y="423332"/>
            <a:ext cx="6654800" cy="607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-3833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Data from the </a:t>
            </a:r>
            <a:r>
              <a:rPr lang="en-US" sz="2000" dirty="0" err="1" smtClean="0">
                <a:solidFill>
                  <a:srgbClr val="FF0000"/>
                </a:solidFill>
              </a:rPr>
              <a:t>scatterometer</a:t>
            </a:r>
            <a:r>
              <a:rPr lang="en-US" sz="2000" dirty="0" smtClean="0">
                <a:solidFill>
                  <a:srgbClr val="FF0000"/>
                </a:solidFill>
              </a:rPr>
              <a:t> on </a:t>
            </a:r>
            <a:r>
              <a:rPr lang="en-US" sz="2000" dirty="0" err="1" smtClean="0">
                <a:solidFill>
                  <a:srgbClr val="FF0000"/>
                </a:solidFill>
              </a:rPr>
              <a:t>Seasat</a:t>
            </a:r>
            <a:r>
              <a:rPr lang="en-US" sz="2000" dirty="0" smtClean="0">
                <a:solidFill>
                  <a:srgbClr val="FF0000"/>
                </a:solidFill>
              </a:rPr>
              <a:t> helped to generalize wind patterns over the Pacific Ocean, shown in this image: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2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Driving Forces within the Atmosphere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</a:rPr>
              <a:t>4 forces determine both speed and direction of winds</a:t>
            </a:r>
          </a:p>
          <a:p>
            <a:pPr lvl="1"/>
            <a:r>
              <a:rPr lang="en-US" sz="3200" dirty="0" smtClean="0">
                <a:solidFill>
                  <a:srgbClr val="FF0000"/>
                </a:solidFill>
              </a:rPr>
              <a:t>Gravitational</a:t>
            </a:r>
            <a:r>
              <a:rPr lang="en-US" sz="3200" dirty="0" smtClean="0"/>
              <a:t> force </a:t>
            </a:r>
          </a:p>
          <a:p>
            <a:pPr lvl="2"/>
            <a:r>
              <a:rPr lang="en-US" dirty="0" smtClean="0"/>
              <a:t>equally compresses the atmosphere near the ground worldwide</a:t>
            </a:r>
          </a:p>
          <a:p>
            <a:pPr lvl="2"/>
            <a:r>
              <a:rPr lang="en-US" dirty="0" smtClean="0"/>
              <a:t>Remember: density decreases with </a:t>
            </a:r>
            <a:r>
              <a:rPr lang="en-US" dirty="0" smtClean="0"/>
              <a:t>altitude</a:t>
            </a:r>
          </a:p>
          <a:p>
            <a:pPr lvl="2"/>
            <a:r>
              <a:rPr lang="en-US" dirty="0" err="1" smtClean="0"/>
              <a:t>Geotrophic</a:t>
            </a:r>
            <a:r>
              <a:rPr lang="en-US" dirty="0" smtClean="0"/>
              <a:t> =</a:t>
            </a:r>
          </a:p>
          <a:p>
            <a:pPr lvl="2"/>
            <a:r>
              <a:rPr lang="en-US" dirty="0" smtClean="0"/>
              <a:t>No gravity no atmosphere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772400" cy="56388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6737" dirty="0">
                <a:ea typeface="Times New Roman" charset="0"/>
                <a:cs typeface="Times New Roman" charset="0"/>
              </a:rPr>
              <a:t>Pressure Gradient </a:t>
            </a:r>
            <a:r>
              <a:rPr lang="en-US" sz="6737" dirty="0" smtClean="0">
                <a:ea typeface="Times New Roman" charset="0"/>
                <a:cs typeface="Times New Roman" charset="0"/>
              </a:rPr>
              <a:t>Force</a:t>
            </a:r>
          </a:p>
          <a:p>
            <a:pPr lvl="1"/>
            <a:r>
              <a:rPr lang="en-US" sz="5053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drives wind from areas of high </a:t>
            </a:r>
            <a:r>
              <a:rPr lang="en-US" sz="5053" dirty="0" smtClean="0">
                <a:ea typeface="Times New Roman" charset="0"/>
                <a:cs typeface="Times New Roman" charset="0"/>
              </a:rPr>
              <a:t>barometric pressure </a:t>
            </a:r>
            <a:r>
              <a:rPr lang="en-US" sz="5053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to  areas of lower barometric pressure</a:t>
            </a:r>
          </a:p>
          <a:p>
            <a:pPr lvl="1"/>
            <a:r>
              <a:rPr lang="en-US" sz="5053" dirty="0" smtClean="0">
                <a:ea typeface="Times New Roman" charset="0"/>
                <a:cs typeface="Times New Roman" charset="0"/>
              </a:rPr>
              <a:t>this movement </a:t>
            </a:r>
            <a:r>
              <a:rPr lang="en-US" sz="5053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produces winds</a:t>
            </a:r>
          </a:p>
          <a:p>
            <a:pPr lvl="1"/>
            <a:r>
              <a:rPr lang="en-US" sz="5053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pressure gradient determines wind speed</a:t>
            </a:r>
          </a:p>
          <a:p>
            <a:pPr lvl="1">
              <a:buNone/>
            </a:pPr>
            <a:r>
              <a:rPr lang="en-US" sz="5053" dirty="0" smtClean="0">
                <a:ea typeface="Times New Roman" charset="0"/>
                <a:cs typeface="Times New Roman" charset="0"/>
              </a:rPr>
              <a:t> </a:t>
            </a:r>
            <a:r>
              <a:rPr lang="en-US" sz="5053" dirty="0">
                <a:ea typeface="Times New Roman" charset="0"/>
                <a:cs typeface="Times New Roman" charset="0"/>
              </a:rPr>
              <a:t> </a:t>
            </a:r>
            <a:endParaRPr lang="en-US" sz="5053" dirty="0" smtClean="0">
              <a:ea typeface="Times New Roman" charset="0"/>
              <a:cs typeface="Times New Roman" charset="0"/>
            </a:endParaRPr>
          </a:p>
          <a:p>
            <a:pPr eaLnBrk="1" hangingPunct="1">
              <a:buNone/>
            </a:pPr>
            <a:r>
              <a:rPr lang="en-US" dirty="0" smtClean="0">
                <a:ea typeface="Times New Roman" charset="0"/>
                <a:cs typeface="Times New Roman" charset="0"/>
              </a:rPr>
              <a:t> </a:t>
            </a:r>
            <a:r>
              <a:rPr lang="en-US" dirty="0">
                <a:ea typeface="Times New Roman" charset="0"/>
                <a:cs typeface="Times New Roman" charset="0"/>
              </a:rPr>
              <a:t> </a:t>
            </a: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4000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Driving Forces Within</a:t>
            </a:r>
            <a:r>
              <a:rPr lang="en-US" sz="4000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 the </a:t>
            </a:r>
            <a:r>
              <a:rPr lang="en-US" sz="4000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Atmosphere</a:t>
            </a:r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  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Pressure Gradient</a:t>
            </a:r>
          </a:p>
        </p:txBody>
      </p:sp>
      <p:sp>
        <p:nvSpPr>
          <p:cNvPr id="48131" name="Text Box 1027"/>
          <p:cNvSpPr txBox="1">
            <a:spLocks noChangeArrowheads="1"/>
          </p:cNvSpPr>
          <p:nvPr/>
        </p:nvSpPr>
        <p:spPr bwMode="auto">
          <a:xfrm>
            <a:off x="8072438" y="6162675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4.7</a:t>
            </a:r>
          </a:p>
        </p:txBody>
      </p:sp>
      <p:pic>
        <p:nvPicPr>
          <p:cNvPr id="48132" name="Picture 6" descr="EG6_Figure_04_07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7963" y="687388"/>
            <a:ext cx="6188075" cy="584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Rectangle 7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228600" y="0"/>
          <a:ext cx="8915400" cy="694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4" name="Drawing" r:id="rId4" imgW="9316416" imgH="7257067" progId="">
                  <p:embed/>
                </p:oleObj>
              </mc:Choice>
              <mc:Fallback>
                <p:oleObj name="Drawing" r:id="rId4" imgW="9316416" imgH="725706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0"/>
                        <a:ext cx="8915400" cy="694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69" name="Text Box 5"/>
          <p:cNvSpPr txBox="1">
            <a:spLocks noChangeArrowheads="1"/>
          </p:cNvSpPr>
          <p:nvPr/>
        </p:nvSpPr>
        <p:spPr bwMode="auto">
          <a:xfrm>
            <a:off x="0" y="-152400"/>
            <a:ext cx="30892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4000" b="1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Convection </a:t>
            </a:r>
          </a:p>
          <a:p>
            <a:pPr>
              <a:defRPr/>
            </a:pPr>
            <a:r>
              <a:rPr lang="en-US" sz="4000" b="1">
                <a:solidFill>
                  <a:srgbClr val="CC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System</a:t>
            </a:r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2971800" y="609600"/>
            <a:ext cx="3206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60421" name="Text Box 7"/>
          <p:cNvSpPr txBox="1">
            <a:spLocks noChangeArrowheads="1"/>
          </p:cNvSpPr>
          <p:nvPr/>
        </p:nvSpPr>
        <p:spPr bwMode="auto">
          <a:xfrm>
            <a:off x="5546725" y="598488"/>
            <a:ext cx="4016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0424" name="TextBox 7"/>
          <p:cNvSpPr txBox="1">
            <a:spLocks noChangeArrowheads="1"/>
          </p:cNvSpPr>
          <p:nvPr/>
        </p:nvSpPr>
        <p:spPr bwMode="auto">
          <a:xfrm>
            <a:off x="976179" y="5791200"/>
            <a:ext cx="75456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Pressure gradient force  causes air to</a:t>
            </a:r>
            <a:r>
              <a:rPr lang="en-US" sz="2400" b="1" dirty="0" smtClean="0"/>
              <a:t> flow </a:t>
            </a:r>
            <a:r>
              <a:rPr lang="en-US" sz="2400" b="1" dirty="0"/>
              <a:t>from an area of</a:t>
            </a:r>
          </a:p>
          <a:p>
            <a:pPr algn="ctr"/>
            <a:r>
              <a:rPr lang="en-US" sz="2400" b="1" dirty="0"/>
              <a:t> high pressure to low pressure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Driving Forces Within the Atmosphere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6737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Coriolis Force </a:t>
            </a:r>
            <a:r>
              <a:rPr lang="en-US" sz="6737" dirty="0" smtClean="0">
                <a:ea typeface="Times New Roman" charset="0"/>
                <a:cs typeface="Times New Roman" charset="0"/>
              </a:rPr>
              <a:t>(affects winds and ocean currents)</a:t>
            </a:r>
          </a:p>
          <a:p>
            <a:pPr lvl="1"/>
            <a:r>
              <a:rPr lang="en-US" sz="5053" dirty="0" smtClean="0">
                <a:ea typeface="Times New Roman" charset="0"/>
                <a:cs typeface="Times New Roman" charset="0"/>
              </a:rPr>
              <a:t>Deflects wind in a straight path in relation to Earth’s rotation in an easterly direction </a:t>
            </a:r>
          </a:p>
          <a:p>
            <a:pPr lvl="1"/>
            <a:r>
              <a:rPr lang="en-US" sz="5053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Winds in the Northern Hemisphere are deflected toward the right while winds in the Southern Hemisphere are deflected toward the left </a:t>
            </a:r>
          </a:p>
          <a:p>
            <a:pPr lvl="1"/>
            <a:r>
              <a:rPr lang="en-US" sz="5053" dirty="0" smtClean="0">
                <a:ea typeface="Times New Roman" charset="0"/>
                <a:cs typeface="Times New Roman" charset="0"/>
              </a:rPr>
              <a:t>Zero along the equator and increasing to max. deflection flowing away from the poles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Coriolis Force</a:t>
            </a:r>
          </a:p>
        </p:txBody>
      </p:sp>
      <p:sp>
        <p:nvSpPr>
          <p:cNvPr id="52227" name="Text Box 1027"/>
          <p:cNvSpPr txBox="1">
            <a:spLocks noChangeArrowheads="1"/>
          </p:cNvSpPr>
          <p:nvPr/>
        </p:nvSpPr>
        <p:spPr bwMode="auto">
          <a:xfrm>
            <a:off x="8072438" y="6162675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4.9</a:t>
            </a:r>
          </a:p>
        </p:txBody>
      </p:sp>
      <p:pic>
        <p:nvPicPr>
          <p:cNvPr id="52228" name="Picture 5" descr="EG6_Figure_04_09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6188" y="633413"/>
            <a:ext cx="6651625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Atmospheric and Oceanic Circulations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dirty="0" smtClean="0">
                <a:ea typeface="Times New Roman" charset="0"/>
                <a:cs typeface="Times New Roman" charset="0"/>
              </a:rPr>
              <a:t>Quick Preview</a:t>
            </a:r>
          </a:p>
          <a:p>
            <a:pPr lvl="1">
              <a:buFont typeface="Wingdings" charset="2"/>
              <a:buChar char="v"/>
            </a:pPr>
            <a:r>
              <a:rPr lang="en-US" dirty="0" smtClean="0">
                <a:ea typeface="Times New Roman" charset="0"/>
                <a:cs typeface="Times New Roman" charset="0"/>
              </a:rPr>
              <a:t>Wind </a:t>
            </a:r>
            <a:r>
              <a:rPr lang="en-US" dirty="0">
                <a:ea typeface="Times New Roman" charset="0"/>
                <a:cs typeface="Times New Roman" charset="0"/>
              </a:rPr>
              <a:t>Essentials  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ea typeface="Times New Roman" charset="0"/>
                <a:cs typeface="Times New Roman" charset="0"/>
              </a:rPr>
              <a:t>Driving Forces Within the Atmosphere  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ea typeface="Times New Roman" charset="0"/>
                <a:cs typeface="Times New Roman" charset="0"/>
              </a:rPr>
              <a:t>Atmospheric Patterns of Motion  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ea typeface="Times New Roman" charset="0"/>
                <a:cs typeface="Times New Roman" charset="0"/>
              </a:rPr>
              <a:t>Oceanic Currents  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ux1.eiu.edu/~cfjps/1400/FIG07_007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4637"/>
            <a:ext cx="9144000" cy="533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85333" y="5743431"/>
            <a:ext cx="645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Pressure Gradient &amp; </a:t>
            </a:r>
            <a:r>
              <a:rPr lang="en-US" sz="3200" dirty="0" err="1" smtClean="0">
                <a:solidFill>
                  <a:srgbClr val="FF0000"/>
                </a:solidFill>
              </a:rPr>
              <a:t>Coriolis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Force  - earth rotation is cause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21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Driving Forces Within the Atmosphere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7819"/>
            <a:ext cx="8229600" cy="548087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Friction Force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Effect of surface friction extends to a height of 500m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Varies with </a:t>
            </a: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surface texture, wind speed</a:t>
            </a:r>
            <a:r>
              <a:rPr lang="en-US" dirty="0" smtClean="0">
                <a:ea typeface="Times New Roman" charset="0"/>
                <a:cs typeface="Times New Roman" charset="0"/>
              </a:rPr>
              <a:t>, time of day and atmospheric conditions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Rougher surface produces more friction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Decreases wind speed and therefore the effect of Coriolis Force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Causes winds in the NH to move across isobars at an angle, </a:t>
            </a:r>
            <a:r>
              <a:rPr lang="en-US" i="1" dirty="0" smtClean="0">
                <a:ea typeface="Times New Roman" charset="0"/>
                <a:cs typeface="Times New Roman" charset="0"/>
              </a:rPr>
              <a:t>spiraling out from high pressure areas clockwise to form an anticyclone and spiraling into low pressure areas counterclockwise to form a cyclone</a:t>
            </a:r>
            <a:endParaRPr lang="en-US" dirty="0" smtClean="0">
              <a:ea typeface="Times New Roman" charset="0"/>
              <a:cs typeface="Times New Roman" charset="0"/>
            </a:endParaRP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In the SH, circulation patterns are reversed</a:t>
            </a:r>
          </a:p>
          <a:p>
            <a:pPr lvl="2"/>
            <a:endParaRPr lang="en-US" i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0" y="685800"/>
          <a:ext cx="9144000" cy="652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7" name="Drawing" r:id="rId4" imgW="8923890" imgH="5942948" progId="">
                  <p:embed/>
                </p:oleObj>
              </mc:Choice>
              <mc:Fallback>
                <p:oleObj name="Drawing" r:id="rId4" imgW="8923890" imgH="5942948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85800"/>
                        <a:ext cx="9144000" cy="652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553145"/>
              </p:ext>
            </p:extLst>
          </p:nvPr>
        </p:nvGraphicFramePr>
        <p:xfrm>
          <a:off x="228600" y="228600"/>
          <a:ext cx="82486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8" name="Drawing" r:id="rId6" imgW="8248680" imgH="685800" progId="">
                  <p:embed/>
                </p:oleObj>
              </mc:Choice>
              <mc:Fallback>
                <p:oleObj name="Drawing" r:id="rId6" imgW="8248680" imgH="6858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8600"/>
                        <a:ext cx="82486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TextBox 3"/>
          <p:cNvSpPr txBox="1">
            <a:spLocks noChangeArrowheads="1"/>
          </p:cNvSpPr>
          <p:nvPr/>
        </p:nvSpPr>
        <p:spPr bwMode="auto">
          <a:xfrm>
            <a:off x="228600" y="609600"/>
            <a:ext cx="838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Effects of Pressure Gradient + Coriolis Force + Friction Force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50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Coriolis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7733"/>
            <a:ext cx="8229600" cy="45259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Coriolis Force and the effect of winds </a:t>
            </a:r>
            <a:r>
              <a:rPr lang="en-US" sz="3600" dirty="0" smtClean="0"/>
              <a:t>aloft</a:t>
            </a:r>
          </a:p>
          <a:p>
            <a:pPr lvl="1"/>
            <a:r>
              <a:rPr lang="en-US" sz="3200" dirty="0" smtClean="0"/>
              <a:t>in the upper troposphere, </a:t>
            </a:r>
            <a:r>
              <a:rPr lang="en-US" sz="3200" dirty="0" smtClean="0">
                <a:solidFill>
                  <a:srgbClr val="FF0000"/>
                </a:solidFill>
              </a:rPr>
              <a:t>Coriolis force balances the pressure gradient</a:t>
            </a:r>
            <a:r>
              <a:rPr lang="en-US" sz="3200" dirty="0" smtClean="0"/>
              <a:t> force causing the winds between high-pressure and low-pressure systems to flow parallel to the isobars</a:t>
            </a:r>
          </a:p>
          <a:p>
            <a:pPr lvl="1"/>
            <a:r>
              <a:rPr lang="en-US" sz="3200" dirty="0" smtClean="0">
                <a:solidFill>
                  <a:srgbClr val="FF0000"/>
                </a:solidFill>
              </a:rPr>
              <a:t>produces </a:t>
            </a:r>
            <a:r>
              <a:rPr lang="en-US" sz="3200" i="1" dirty="0" smtClean="0">
                <a:solidFill>
                  <a:srgbClr val="FF0000"/>
                </a:solidFill>
              </a:rPr>
              <a:t>geostrophic winds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050"/>
          <p:cNvSpPr>
            <a:spLocks noGrp="1" noChangeArrowheads="1"/>
          </p:cNvSpPr>
          <p:nvPr>
            <p:ph type="title" sz="quarter"/>
          </p:nvPr>
        </p:nvSpPr>
        <p:spPr>
          <a:xfrm>
            <a:off x="0" y="152400"/>
            <a:ext cx="9144000" cy="639763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dirty="0"/>
              <a:t>Pressure + Coriolis + Friction = Wind	       </a:t>
            </a:r>
          </a:p>
        </p:txBody>
      </p:sp>
      <p:sp>
        <p:nvSpPr>
          <p:cNvPr id="50179" name="Text Box 2051"/>
          <p:cNvSpPr txBox="1">
            <a:spLocks noChangeArrowheads="1"/>
          </p:cNvSpPr>
          <p:nvPr/>
        </p:nvSpPr>
        <p:spPr bwMode="auto">
          <a:xfrm>
            <a:off x="8072438" y="6243638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4.8</a:t>
            </a:r>
          </a:p>
        </p:txBody>
      </p:sp>
      <p:pic>
        <p:nvPicPr>
          <p:cNvPr id="50180" name="Picture 7" descr="EG6_Figure_04_08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3463" y="792163"/>
            <a:ext cx="4537075" cy="569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8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0182" name="Rectangle 9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Earth’s rotation produces a complex system of transfer of energy and air masses from equatorial surpluses to polar deficits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Primary </a:t>
            </a:r>
            <a:r>
              <a:rPr lang="en-US" dirty="0">
                <a:ea typeface="Times New Roman" charset="0"/>
                <a:cs typeface="Times New Roman" charset="0"/>
              </a:rPr>
              <a:t>High-Pressure and Low-Pressure Areas  </a:t>
            </a:r>
          </a:p>
          <a:p>
            <a:pPr lvl="1"/>
            <a:r>
              <a:rPr lang="en-US" dirty="0">
                <a:ea typeface="Times New Roman" charset="0"/>
                <a:cs typeface="Times New Roman" charset="0"/>
              </a:rPr>
              <a:t>Upper Atmospheric Circulation  </a:t>
            </a:r>
          </a:p>
          <a:p>
            <a:pPr lvl="1"/>
            <a:r>
              <a:rPr lang="en-US" dirty="0">
                <a:ea typeface="Times New Roman" charset="0"/>
                <a:cs typeface="Times New Roman" charset="0"/>
              </a:rPr>
              <a:t>Multiyear Oscillations in Global Circulation</a:t>
            </a:r>
          </a:p>
          <a:p>
            <a:pPr lvl="1"/>
            <a:r>
              <a:rPr lang="en-US" dirty="0">
                <a:ea typeface="Times New Roman" charset="0"/>
                <a:cs typeface="Times New Roman" charset="0"/>
              </a:rPr>
              <a:t>Local Winds  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Atmospheric Patterns of Motion 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Global Barometric Pressure</a:t>
            </a:r>
          </a:p>
        </p:txBody>
      </p:sp>
      <p:pic>
        <p:nvPicPr>
          <p:cNvPr id="56323" name="Picture 5" descr="EG6_Figure_04_10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513" y="881063"/>
            <a:ext cx="8561387" cy="555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Text Box 3"/>
          <p:cNvSpPr txBox="1">
            <a:spLocks noChangeArrowheads="1"/>
          </p:cNvSpPr>
          <p:nvPr/>
        </p:nvSpPr>
        <p:spPr bwMode="auto">
          <a:xfrm>
            <a:off x="7681913" y="6081713"/>
            <a:ext cx="1262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4.10a</a:t>
            </a:r>
          </a:p>
        </p:txBody>
      </p:sp>
      <p:sp>
        <p:nvSpPr>
          <p:cNvPr id="5632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632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Global Barometric Pressure</a:t>
            </a:r>
          </a:p>
        </p:txBody>
      </p:sp>
      <p:pic>
        <p:nvPicPr>
          <p:cNvPr id="58371" name="Picture 5" descr="EG6_Figure_04_10b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866775"/>
            <a:ext cx="8535987" cy="558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Text Box 3"/>
          <p:cNvSpPr txBox="1">
            <a:spLocks noChangeArrowheads="1"/>
          </p:cNvSpPr>
          <p:nvPr/>
        </p:nvSpPr>
        <p:spPr bwMode="auto">
          <a:xfrm>
            <a:off x="7680325" y="6173788"/>
            <a:ext cx="1273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4.10b</a:t>
            </a:r>
          </a:p>
        </p:txBody>
      </p:sp>
      <p:sp>
        <p:nvSpPr>
          <p:cNvPr id="5837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5837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32436"/>
            <a:ext cx="7772400" cy="512236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Equatorial Low-Pressure </a:t>
            </a:r>
            <a:r>
              <a:rPr lang="en-US" dirty="0" smtClean="0"/>
              <a:t>Trough</a:t>
            </a:r>
          </a:p>
          <a:p>
            <a:pPr lvl="1"/>
            <a:r>
              <a:rPr lang="en-US" sz="2400" dirty="0" smtClean="0"/>
              <a:t>Elongated, narrow band of low pressure cloudiness &amp; precipitation that girdles the Earth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ITCZ – Intertropical Convergence Zone</a:t>
            </a:r>
          </a:p>
          <a:p>
            <a:pPr lvl="1"/>
            <a:r>
              <a:rPr lang="en-US" sz="2400" dirty="0" smtClean="0"/>
              <a:t>Warm wet</a:t>
            </a:r>
            <a:r>
              <a:rPr lang="en-US" sz="2400" dirty="0" smtClean="0"/>
              <a:t> </a:t>
            </a:r>
            <a:r>
              <a:rPr lang="en-US" sz="2400" dirty="0" smtClean="0"/>
              <a:t>air rushes into this low pressure zone and </a:t>
            </a:r>
            <a:r>
              <a:rPr lang="en-US" sz="2400" dirty="0" smtClean="0"/>
              <a:t>ascends</a:t>
            </a:r>
          </a:p>
          <a:p>
            <a:pPr lvl="1"/>
            <a:r>
              <a:rPr lang="en-US" sz="2400" dirty="0" smtClean="0"/>
              <a:t>Cloud cover like a band of cloud</a:t>
            </a:r>
            <a:endParaRPr lang="en-US" sz="2400" dirty="0" smtClean="0"/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Subtropical High-Pressure </a:t>
            </a:r>
            <a:r>
              <a:rPr lang="en-US" dirty="0" smtClean="0"/>
              <a:t>Cells 20</a:t>
            </a:r>
            <a:r>
              <a:rPr lang="en-US" baseline="30000" dirty="0" smtClean="0"/>
              <a:t>o</a:t>
            </a:r>
            <a:r>
              <a:rPr lang="en-US" dirty="0" smtClean="0"/>
              <a:t> – 35</a:t>
            </a:r>
            <a:r>
              <a:rPr lang="en-US" baseline="30000" dirty="0" smtClean="0"/>
              <a:t>o</a:t>
            </a:r>
          </a:p>
          <a:p>
            <a:pPr lvl="1"/>
            <a:r>
              <a:rPr lang="en-US" dirty="0" smtClean="0"/>
              <a:t>Hot, dry desert air</a:t>
            </a:r>
          </a:p>
          <a:p>
            <a:pPr lvl="1"/>
            <a:r>
              <a:rPr lang="en-US" dirty="0" smtClean="0"/>
              <a:t>Air descends in these latitudes (continually pushed down by upper –air circulation)</a:t>
            </a:r>
          </a:p>
          <a:p>
            <a:pPr lvl="1"/>
            <a:r>
              <a:rPr lang="en-US" dirty="0" smtClean="0"/>
              <a:t>It is heated as it compresses giving rise to the westerlies (higher latitudes) and the trade winds (lower latitudes) </a:t>
            </a:r>
            <a:endParaRPr lang="en-US" dirty="0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Primary High-Pressure and Low-Pressure Areas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idx="1"/>
          </p:nvPr>
        </p:nvSpPr>
        <p:spPr>
          <a:xfrm>
            <a:off x="193675" y="1047750"/>
            <a:ext cx="7772400" cy="4419600"/>
          </a:xfrm>
        </p:spPr>
        <p:txBody>
          <a:bodyPr/>
          <a:lstStyle/>
          <a:p>
            <a:pPr eaLnBrk="1" hangingPunct="1"/>
            <a:r>
              <a:rPr lang="en-US" dirty="0"/>
              <a:t>Westerlies</a:t>
            </a:r>
          </a:p>
          <a:p>
            <a:pPr eaLnBrk="1" hangingPunct="1"/>
            <a:r>
              <a:rPr lang="en-US" dirty="0"/>
              <a:t>Bermuda High</a:t>
            </a:r>
          </a:p>
          <a:p>
            <a:pPr eaLnBrk="1" hangingPunct="1"/>
            <a:r>
              <a:rPr lang="en-US" dirty="0"/>
              <a:t>Azores High</a:t>
            </a:r>
          </a:p>
          <a:p>
            <a:pPr eaLnBrk="1" hangingPunct="1"/>
            <a:r>
              <a:rPr lang="en-US" dirty="0"/>
              <a:t>Pacific High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Subtropical High-Pressure Cells</a:t>
            </a:r>
          </a:p>
        </p:txBody>
      </p:sp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0" y="6162675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4.13</a:t>
            </a:r>
          </a:p>
        </p:txBody>
      </p:sp>
      <p:pic>
        <p:nvPicPr>
          <p:cNvPr id="62469" name="Picture 6" descr="EG6_Figure_04_13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3275" y="923925"/>
            <a:ext cx="5800725" cy="566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62471" name="Rectangle 8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37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Earth’s Atmospheric Circulation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35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Earth’s atmospheric circulation</a:t>
            </a:r>
          </a:p>
          <a:p>
            <a:pPr lvl="1"/>
            <a:r>
              <a:rPr lang="en-US" dirty="0" smtClean="0"/>
              <a:t>Transfer mechanism for both energy &amp; mass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Mount Pinatubo’s eruption of 1991</a:t>
            </a:r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Injected enormous quantities of aerosols and dust into the stratosphere; stratospheric cloud persisted for 3 years after the </a:t>
            </a:r>
            <a:r>
              <a:rPr lang="en-US" dirty="0" smtClean="0">
                <a:solidFill>
                  <a:srgbClr val="FF0000"/>
                </a:solidFill>
              </a:rPr>
              <a:t>eruption. Ash is silica = glass</a:t>
            </a:r>
            <a:endParaRPr lang="en-US" dirty="0" smtClean="0">
              <a:solidFill>
                <a:srgbClr val="FF0000"/>
              </a:solidFill>
            </a:endParaRPr>
          </a:p>
          <a:p>
            <a:pPr lvl="3"/>
            <a:r>
              <a:rPr lang="en-US" dirty="0" smtClean="0"/>
              <a:t>Atmospheric </a:t>
            </a:r>
            <a:r>
              <a:rPr lang="en-US" dirty="0" smtClean="0">
                <a:solidFill>
                  <a:srgbClr val="FF0000"/>
                </a:solidFill>
              </a:rPr>
              <a:t>albedo increased by 1.5% </a:t>
            </a:r>
          </a:p>
          <a:p>
            <a:pPr lvl="3"/>
            <a:r>
              <a:rPr lang="en-US" dirty="0" smtClean="0"/>
              <a:t>Led to a </a:t>
            </a:r>
            <a:r>
              <a:rPr lang="en-US" dirty="0" smtClean="0">
                <a:solidFill>
                  <a:srgbClr val="FF0000"/>
                </a:solidFill>
              </a:rPr>
              <a:t>decrease in global temp. of 0.6 degrees </a:t>
            </a:r>
            <a:r>
              <a:rPr lang="en-US" dirty="0" smtClean="0"/>
              <a:t>C</a:t>
            </a:r>
          </a:p>
          <a:p>
            <a:pPr lvl="1"/>
            <a:r>
              <a:rPr lang="en-US" dirty="0" smtClean="0"/>
              <a:t>Imbalance between equatorial energy surpluses &amp; polar energy deficits generates earth’s weather patterns</a:t>
            </a:r>
          </a:p>
          <a:p>
            <a:pPr lvl="1"/>
            <a:r>
              <a:rPr lang="en-US" dirty="0" smtClean="0"/>
              <a:t>Ocean currents produced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3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912533" y="3388267"/>
            <a:ext cx="582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Equator-to-pole cross section for the Northern Hemisphere</a:t>
            </a:r>
            <a:endParaRPr lang="en-US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Primary High-Pressure and Low-Pressure Areas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Subpolar Low-Pressure Cells </a:t>
            </a:r>
            <a:r>
              <a:rPr lang="en-US" dirty="0" smtClean="0"/>
              <a:t>– </a:t>
            </a:r>
            <a:r>
              <a:rPr lang="en-US" sz="2800" dirty="0" smtClean="0"/>
              <a:t>cool &amp; moist air</a:t>
            </a:r>
            <a:endParaRPr lang="en-US" dirty="0" smtClean="0"/>
          </a:p>
          <a:p>
            <a:pPr lvl="1"/>
            <a:r>
              <a:rPr lang="en-US" sz="2400" dirty="0" smtClean="0"/>
              <a:t>2 low pressure cells over the oceans in January</a:t>
            </a:r>
          </a:p>
          <a:p>
            <a:pPr lvl="1"/>
            <a:r>
              <a:rPr lang="en-US" sz="2400" dirty="0" smtClean="0"/>
              <a:t>Around 60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N latitude</a:t>
            </a:r>
          </a:p>
          <a:p>
            <a:pPr lvl="1"/>
            <a:r>
              <a:rPr lang="en-US" sz="2400" dirty="0" smtClean="0"/>
              <a:t>North Pacific – </a:t>
            </a:r>
            <a:r>
              <a:rPr lang="en-US" sz="2400" i="1" dirty="0" smtClean="0"/>
              <a:t>Aleutian low</a:t>
            </a:r>
          </a:p>
          <a:p>
            <a:pPr lvl="1"/>
            <a:r>
              <a:rPr lang="en-US" sz="2400" dirty="0" smtClean="0"/>
              <a:t>North Atlantic  </a:t>
            </a:r>
            <a:r>
              <a:rPr lang="en-US" sz="2400" i="1" dirty="0" smtClean="0"/>
              <a:t>- Icelandic Low</a:t>
            </a:r>
          </a:p>
          <a:p>
            <a:pPr lvl="1"/>
            <a:r>
              <a:rPr lang="en-US" sz="2400" dirty="0" smtClean="0"/>
              <a:t>Contact zone between cold and warm air masses – polar front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Polar High-Pressure Cells </a:t>
            </a:r>
            <a:r>
              <a:rPr lang="en-US" dirty="0" smtClean="0"/>
              <a:t>– </a:t>
            </a:r>
            <a:r>
              <a:rPr lang="en-US" sz="2800" dirty="0" smtClean="0"/>
              <a:t>frigid dry deserts</a:t>
            </a:r>
          </a:p>
          <a:p>
            <a:pPr lvl="1"/>
            <a:r>
              <a:rPr lang="en-US" sz="2595" dirty="0" smtClean="0"/>
              <a:t>Cold dry winds moving away from the poles</a:t>
            </a:r>
          </a:p>
          <a:p>
            <a:pPr lvl="1"/>
            <a:r>
              <a:rPr lang="en-US" sz="2595" dirty="0" smtClean="0"/>
              <a:t>Descending and diverging clockwise in the NH</a:t>
            </a:r>
          </a:p>
          <a:p>
            <a:pPr lvl="1"/>
            <a:r>
              <a:rPr lang="en-US" sz="2595" dirty="0" smtClean="0"/>
              <a:t>Forms the weak winds of the polar easterlies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General Atmospheric Circulation</a:t>
            </a:r>
          </a:p>
        </p:txBody>
      </p:sp>
      <p:pic>
        <p:nvPicPr>
          <p:cNvPr id="64515" name="Picture 5" descr="EG6_Figure_04_12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0288" y="714375"/>
            <a:ext cx="7080250" cy="579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7831138" y="6291263"/>
            <a:ext cx="1312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 Figure  4.12a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64518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5" name="Rectangle 3" descr="EG6_Table_04_02"/>
          <p:cNvSpPr>
            <a:spLocks noGrp="1" noChangeAspect="1" noChangeArrowheads="1"/>
          </p:cNvSpPr>
          <p:nvPr isPhoto="1"/>
        </p:nvSpPr>
        <p:spPr bwMode="auto">
          <a:xfrm>
            <a:off x="294126" y="536244"/>
            <a:ext cx="8640698" cy="4469050"/>
          </a:xfrm>
          <a:prstGeom prst="rect">
            <a:avLst/>
          </a:prstGeom>
          <a:blipFill dpi="0" rotWithShape="1">
            <a:blip r:embed="rId2"/>
            <a:srcRect/>
            <a:stretch>
              <a:fillRect r="-27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Upper Atmospheric Circulation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Using </a:t>
            </a:r>
            <a:r>
              <a:rPr lang="en-US" dirty="0" smtClean="0">
                <a:solidFill>
                  <a:srgbClr val="FF0000"/>
                </a:solidFill>
              </a:rPr>
              <a:t>a 500-mb level to analyze upper-air winds </a:t>
            </a:r>
            <a:r>
              <a:rPr lang="en-US" dirty="0" smtClean="0"/>
              <a:t>– a pressure reference datum in the upper atmosphere</a:t>
            </a:r>
          </a:p>
          <a:p>
            <a:pPr lvl="1"/>
            <a:r>
              <a:rPr lang="en-US" dirty="0" smtClean="0"/>
              <a:t>Ridges and troughs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Rossby</a:t>
            </a:r>
            <a:r>
              <a:rPr lang="en-US" dirty="0" smtClean="0">
                <a:solidFill>
                  <a:srgbClr val="FF0000"/>
                </a:solidFill>
              </a:rPr>
              <a:t> waves </a:t>
            </a:r>
            <a:r>
              <a:rPr lang="en-US" dirty="0" smtClean="0"/>
              <a:t>– </a:t>
            </a:r>
            <a:r>
              <a:rPr lang="en-US" sz="3027" dirty="0" smtClean="0"/>
              <a:t>upper level westerly wind</a:t>
            </a:r>
            <a:endParaRPr lang="en-US" dirty="0" smtClean="0"/>
          </a:p>
          <a:p>
            <a:pPr lvl="1"/>
            <a:r>
              <a:rPr lang="en-US" dirty="0" smtClean="0"/>
              <a:t>Brings tongues of cold air southward, meeting warmer tropical air moving northward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Jet streams</a:t>
            </a:r>
          </a:p>
          <a:p>
            <a:pPr lvl="1"/>
            <a:r>
              <a:rPr lang="en-US" dirty="0" smtClean="0"/>
              <a:t>Upper level westerly wind</a:t>
            </a:r>
          </a:p>
          <a:p>
            <a:pPr lvl="1"/>
            <a:r>
              <a:rPr lang="en-US" dirty="0" smtClean="0"/>
              <a:t>Polar jet stream; 7,600 to 10,700m ~ 50</a:t>
            </a:r>
            <a:r>
              <a:rPr lang="en-US" baseline="30000" dirty="0" smtClean="0"/>
              <a:t>o</a:t>
            </a:r>
            <a:r>
              <a:rPr lang="en-US" dirty="0" smtClean="0"/>
              <a:t> -70</a:t>
            </a:r>
            <a:r>
              <a:rPr lang="en-US" baseline="30000" dirty="0" smtClean="0"/>
              <a:t>o</a:t>
            </a:r>
            <a:r>
              <a:rPr lang="en-US" dirty="0" smtClean="0"/>
              <a:t> N/S lat.</a:t>
            </a:r>
          </a:p>
          <a:p>
            <a:pPr lvl="1"/>
            <a:r>
              <a:rPr lang="en-US" dirty="0" smtClean="0"/>
              <a:t>Subtropical jet stream 9,100 to 13,700m ~ 20</a:t>
            </a:r>
            <a:r>
              <a:rPr lang="en-US" baseline="30000" dirty="0" smtClean="0"/>
              <a:t>o</a:t>
            </a:r>
            <a:r>
              <a:rPr lang="en-US" dirty="0" smtClean="0"/>
              <a:t> -50</a:t>
            </a:r>
            <a:r>
              <a:rPr lang="en-US" baseline="30000" dirty="0" smtClean="0"/>
              <a:t>o</a:t>
            </a:r>
            <a:r>
              <a:rPr lang="en-US" dirty="0" smtClean="0"/>
              <a:t> N/S lat.</a:t>
            </a:r>
          </a:p>
          <a:p>
            <a:pPr lvl="1"/>
            <a:r>
              <a:rPr lang="en-US" dirty="0" smtClean="0"/>
              <a:t>Located around the </a:t>
            </a:r>
            <a:r>
              <a:rPr lang="en-US" dirty="0" err="1" smtClean="0"/>
              <a:t>tropopause</a:t>
            </a:r>
            <a:r>
              <a:rPr lang="en-US" dirty="0" smtClean="0"/>
              <a:t> (~9km</a:t>
            </a:r>
            <a:r>
              <a:rPr lang="en-US" dirty="0" smtClean="0"/>
              <a:t>). No friction of air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EG6_Figure_04_15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96912"/>
            <a:ext cx="9144000" cy="616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0556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</a:rPr>
              <a:t>500-mb Pressure Map</a:t>
            </a:r>
          </a:p>
        </p:txBody>
      </p:sp>
      <p:sp>
        <p:nvSpPr>
          <p:cNvPr id="68612" name="Text Box 1027"/>
          <p:cNvSpPr txBox="1">
            <a:spLocks noChangeArrowheads="1"/>
          </p:cNvSpPr>
          <p:nvPr/>
        </p:nvSpPr>
        <p:spPr bwMode="auto">
          <a:xfrm>
            <a:off x="3984625" y="6232525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Rossby Waves</a:t>
            </a: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7848600" y="6215063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4.16</a:t>
            </a:r>
          </a:p>
        </p:txBody>
      </p:sp>
      <p:pic>
        <p:nvPicPr>
          <p:cNvPr id="70660" name="Picture 5" descr="EG6_Figure_04_16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0275" y="749300"/>
            <a:ext cx="4741863" cy="582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066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5" descr="EG6_Figure_04_17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163" y="50800"/>
            <a:ext cx="7304087" cy="658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347663" y="0"/>
            <a:ext cx="7772400" cy="762000"/>
          </a:xfrm>
        </p:spPr>
        <p:txBody>
          <a:bodyPr/>
          <a:lstStyle/>
          <a:p>
            <a:pPr algn="l" eaLnBrk="1" hangingPunct="1"/>
            <a:r>
              <a:rPr lang="en-US">
                <a:solidFill>
                  <a:srgbClr val="16165D"/>
                </a:solidFill>
              </a:rPr>
              <a:t>Jet Streams</a:t>
            </a:r>
          </a:p>
        </p:txBody>
      </p:sp>
      <p:sp>
        <p:nvSpPr>
          <p:cNvPr id="72708" name="Text Box 3"/>
          <p:cNvSpPr txBox="1">
            <a:spLocks noChangeArrowheads="1"/>
          </p:cNvSpPr>
          <p:nvPr/>
        </p:nvSpPr>
        <p:spPr bwMode="auto">
          <a:xfrm>
            <a:off x="7972425" y="619125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4.17</a:t>
            </a:r>
          </a:p>
        </p:txBody>
      </p:sp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2710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0041" y="4419600"/>
            <a:ext cx="3703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Average location of 2 jet </a:t>
            </a:r>
          </a:p>
          <a:p>
            <a:r>
              <a:rPr lang="en-US" sz="2400" dirty="0" smtClean="0"/>
              <a:t>streams over North America</a:t>
            </a:r>
            <a:endParaRPr 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Multiyear Oscillations in Global Circulation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El Nino-Southern Oscillation </a:t>
            </a:r>
            <a:r>
              <a:rPr lang="en-US" dirty="0" smtClean="0"/>
              <a:t>(ENSO)</a:t>
            </a:r>
          </a:p>
          <a:p>
            <a:pPr lvl="1"/>
            <a:r>
              <a:rPr lang="en-US" dirty="0" smtClean="0"/>
              <a:t>Described later in lecture</a:t>
            </a:r>
          </a:p>
          <a:p>
            <a:r>
              <a:rPr lang="en-US" dirty="0" smtClean="0"/>
              <a:t>North Atlantic Oscillation (NAO) &amp; Arctic Oscillation (AO)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Large</a:t>
            </a:r>
            <a:r>
              <a:rPr lang="en-US" dirty="0" smtClean="0"/>
              <a:t> scale mode of natural </a:t>
            </a:r>
            <a:r>
              <a:rPr lang="en-US" dirty="0" smtClean="0">
                <a:solidFill>
                  <a:srgbClr val="FF0000"/>
                </a:solidFill>
              </a:rPr>
              <a:t>climate variability </a:t>
            </a:r>
            <a:r>
              <a:rPr lang="en-US" dirty="0" smtClean="0"/>
              <a:t>having huge impacts on the North Atlantic and surrounding regions and Arctic respectively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Both experience a positive phase and a negative phase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North Atlantic Oscillation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Positive Phase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 smtClean="0"/>
              <a:t>Icelandic low pressure system is lower in pressure than normal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Azores subtropical high pressure system is stronger than normal</a:t>
            </a:r>
          </a:p>
          <a:p>
            <a:pPr lvl="2"/>
            <a:r>
              <a:rPr lang="en-US" dirty="0" smtClean="0"/>
              <a:t>Results in more and </a:t>
            </a:r>
            <a:r>
              <a:rPr lang="en-US" dirty="0" smtClean="0">
                <a:solidFill>
                  <a:srgbClr val="FF0000"/>
                </a:solidFill>
              </a:rPr>
              <a:t>stronger winter storms </a:t>
            </a:r>
            <a:r>
              <a:rPr lang="en-US" dirty="0" smtClean="0"/>
              <a:t>crossing the Atlantic Ocean on a more northerly track</a:t>
            </a:r>
          </a:p>
          <a:p>
            <a:pPr lvl="2"/>
            <a:r>
              <a:rPr lang="en-US" dirty="0"/>
              <a:t>warm and wet winters in Europe and </a:t>
            </a:r>
            <a:r>
              <a:rPr lang="en-US" dirty="0" smtClean="0"/>
              <a:t>cold </a:t>
            </a:r>
            <a:r>
              <a:rPr lang="en-US" dirty="0"/>
              <a:t>and dry winters in northern Canada and </a:t>
            </a:r>
            <a:r>
              <a:rPr lang="en-US" dirty="0" smtClean="0"/>
              <a:t>Greenland</a:t>
            </a:r>
            <a:endParaRPr lang="en-US" dirty="0"/>
          </a:p>
          <a:p>
            <a:pPr lvl="2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eastern US experiences mild and wet winter conditions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7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616" cy="6102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11669"/>
            <a:ext cx="9108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10 km</a:t>
            </a:r>
            <a:r>
              <a:rPr lang="en-US" baseline="30000" dirty="0" smtClean="0"/>
              <a:t>3</a:t>
            </a:r>
            <a:r>
              <a:rPr lang="en-US" dirty="0" smtClean="0"/>
              <a:t> of magma, and 20,000,000 </a:t>
            </a:r>
            <a:r>
              <a:rPr lang="en-US" dirty="0" err="1" smtClean="0"/>
              <a:t>t</a:t>
            </a:r>
            <a:r>
              <a:rPr lang="en-US" dirty="0" smtClean="0"/>
              <a:t> of SO</a:t>
            </a:r>
            <a:r>
              <a:rPr lang="en-US" baseline="-25000" dirty="0" smtClean="0"/>
              <a:t>2</a:t>
            </a:r>
            <a:r>
              <a:rPr lang="en-US" dirty="0" smtClean="0"/>
              <a:t>, bringing vast quantities of minerals and metals to the surface environment, the ash cloud from the volcano covered an area of some 125,000 km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North Atlantic Oscillation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Negative Phase</a:t>
            </a:r>
          </a:p>
          <a:p>
            <a:pPr lvl="1"/>
            <a:r>
              <a:rPr lang="en-US" dirty="0"/>
              <a:t>shows a </a:t>
            </a:r>
            <a:r>
              <a:rPr lang="en-US" dirty="0">
                <a:solidFill>
                  <a:srgbClr val="FF0000"/>
                </a:solidFill>
              </a:rPr>
              <a:t>weak subtropical high </a:t>
            </a:r>
            <a:r>
              <a:rPr lang="en-US" dirty="0"/>
              <a:t>and a weak Icelandic </a:t>
            </a:r>
            <a:r>
              <a:rPr lang="en-US" dirty="0" smtClean="0"/>
              <a:t>low</a:t>
            </a:r>
          </a:p>
          <a:p>
            <a:pPr lvl="1"/>
            <a:r>
              <a:rPr lang="en-US" dirty="0"/>
              <a:t>The reduced pressure gradient results in fewer and </a:t>
            </a:r>
            <a:r>
              <a:rPr lang="en-US" dirty="0">
                <a:solidFill>
                  <a:srgbClr val="FF0000"/>
                </a:solidFill>
              </a:rPr>
              <a:t>weaker winter storms</a:t>
            </a:r>
            <a:r>
              <a:rPr lang="en-US" dirty="0"/>
              <a:t> crossing on a more west-east pathway </a:t>
            </a:r>
            <a:endParaRPr lang="en-US" dirty="0" smtClean="0"/>
          </a:p>
          <a:p>
            <a:pPr lvl="1"/>
            <a:r>
              <a:rPr lang="en-US" dirty="0"/>
              <a:t>They bring moist air into the Mediterranean and cold air to northern Europe</a:t>
            </a:r>
          </a:p>
          <a:p>
            <a:pPr lvl="1"/>
            <a:r>
              <a:rPr lang="en-US" dirty="0"/>
              <a:t>The US east coast experiences more cold air outbreaks and hence snowy weather conditions.</a:t>
            </a:r>
          </a:p>
          <a:p>
            <a:pPr lvl="1"/>
            <a:r>
              <a:rPr lang="en-US" dirty="0"/>
              <a:t>Greenland, however, will have milder winter temperatures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66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gative phase N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91" y="3499328"/>
            <a:ext cx="5546990" cy="3358672"/>
          </a:xfrm>
          <a:prstGeom prst="rect">
            <a:avLst/>
          </a:prstGeom>
        </p:spPr>
      </p:pic>
      <p:pic>
        <p:nvPicPr>
          <p:cNvPr id="3" name="Picture 2" descr="positive phase NA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3" y="140656"/>
            <a:ext cx="5546990" cy="33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3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667" y="0"/>
            <a:ext cx="8449733" cy="435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96634" y="4227615"/>
            <a:ext cx="4500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High &amp; Low pressure systems stronger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Stronger west to east Jet stream </a:t>
            </a:r>
          </a:p>
          <a:p>
            <a:r>
              <a:rPr lang="en-US" dirty="0" smtClean="0"/>
              <a:t>       cross the eastern Atlantic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Colder winds stay up north in Canada and Alaska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Northerly winds blow in the Labrador Sea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Southerly winds move through the Norwegian Sea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0728" y="4354926"/>
            <a:ext cx="3887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Weaker High and low pressure systems than normal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Jet stream tends to ‘buckle’ more across eastern NA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Colder Northerly winds from the arctic move way southward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Southerly winds move inland toward Europe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682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Multiyear Oscillations in Global Circulation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5467"/>
            <a:ext cx="8229600" cy="5130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Arctic Oscillation (AO)</a:t>
            </a:r>
          </a:p>
          <a:p>
            <a:pPr lvl="1"/>
            <a:r>
              <a:rPr lang="en-US" dirty="0" smtClean="0"/>
              <a:t>Associated with the NAO especially in winter</a:t>
            </a:r>
          </a:p>
          <a:p>
            <a:pPr lvl="1"/>
            <a:r>
              <a:rPr lang="en-US" dirty="0" smtClean="0"/>
              <a:t>Produces 2 phases of the AO Index which correlates to the 2 phases of the NAO</a:t>
            </a:r>
          </a:p>
          <a:p>
            <a:pPr lvl="1"/>
            <a:r>
              <a:rPr lang="en-US" dirty="0" smtClean="0"/>
              <a:t>warm phase</a:t>
            </a:r>
          </a:p>
          <a:p>
            <a:pPr lvl="1"/>
            <a:r>
              <a:rPr lang="en-US" dirty="0" smtClean="0"/>
              <a:t>cold phase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Pacific Decadal Oscillation</a:t>
            </a:r>
          </a:p>
          <a:p>
            <a:pPr lvl="1"/>
            <a:r>
              <a:rPr lang="en-US" dirty="0" smtClean="0"/>
              <a:t>20 – 30 year oscillation in the pacific Ocean</a:t>
            </a:r>
          </a:p>
          <a:p>
            <a:pPr lvl="1"/>
            <a:r>
              <a:rPr lang="en-US" dirty="0" smtClean="0"/>
              <a:t>2 regions of sea-surface temperatures: #1 the northern and tropical western Pacific and #2 the eastern tropical Pacific, along the west coast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6667" y="1269999"/>
            <a:ext cx="7467600" cy="504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Arctic Oscillation – warm phase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9867" y="1473199"/>
            <a:ext cx="712893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Arctic Oscillation – cool phase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Land–Sea Breezes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Mountain–Valley Breezes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Katabatic </a:t>
            </a:r>
            <a:r>
              <a:rPr lang="en-US" dirty="0" smtClean="0">
                <a:solidFill>
                  <a:srgbClr val="FF0000"/>
                </a:solidFill>
              </a:rPr>
              <a:t>Winds</a:t>
            </a:r>
          </a:p>
          <a:p>
            <a:pPr lvl="2"/>
            <a:r>
              <a:rPr lang="en-US" dirty="0" smtClean="0"/>
              <a:t>ferocious winds that blow off the ice sheets of Antarctica and Greenland</a:t>
            </a: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Monsoonal Winds</a:t>
            </a:r>
          </a:p>
          <a:p>
            <a:pPr lvl="1"/>
            <a:r>
              <a:rPr lang="en-US" dirty="0" smtClean="0"/>
              <a:t>Regional wind systems – those over southeast Asia, Indonesia, India, northern Australia, equatorial Africa &amp; southern Arizona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Local Winds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5" descr="EG6_Figure_04_18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125413"/>
            <a:ext cx="7431088" cy="651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8458200" cy="1470025"/>
          </a:xfrm>
        </p:spPr>
        <p:txBody>
          <a:bodyPr/>
          <a:lstStyle/>
          <a:p>
            <a:pPr algn="r" eaLnBrk="1" hangingPunct="1"/>
            <a:r>
              <a:rPr lang="en-US">
                <a:solidFill>
                  <a:srgbClr val="16165D"/>
                </a:solidFill>
              </a:rPr>
              <a:t>Land–Sea              </a:t>
            </a:r>
            <a:br>
              <a:rPr lang="en-US">
                <a:solidFill>
                  <a:srgbClr val="16165D"/>
                </a:solidFill>
              </a:rPr>
            </a:br>
            <a:r>
              <a:rPr lang="en-US">
                <a:solidFill>
                  <a:srgbClr val="16165D"/>
                </a:solidFill>
              </a:rPr>
              <a:t>Breezes</a:t>
            </a:r>
          </a:p>
        </p:txBody>
      </p:sp>
      <p:sp>
        <p:nvSpPr>
          <p:cNvPr id="76804" name="Text Box 3"/>
          <p:cNvSpPr txBox="1">
            <a:spLocks noChangeArrowheads="1"/>
          </p:cNvSpPr>
          <p:nvPr/>
        </p:nvSpPr>
        <p:spPr bwMode="auto">
          <a:xfrm>
            <a:off x="7848600" y="6272213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4.18</a:t>
            </a:r>
          </a:p>
        </p:txBody>
      </p:sp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5550" y="76200"/>
            <a:ext cx="7918450" cy="1358900"/>
          </a:xfrm>
        </p:spPr>
        <p:txBody>
          <a:bodyPr/>
          <a:lstStyle/>
          <a:p>
            <a:pPr algn="r" eaLnBrk="1" hangingPunct="1"/>
            <a:r>
              <a:rPr lang="en-US" sz="4000">
                <a:solidFill>
                  <a:srgbClr val="16165D"/>
                </a:solidFill>
              </a:rPr>
              <a:t>Mountain–</a:t>
            </a:r>
            <a:br>
              <a:rPr lang="en-US" sz="4000">
                <a:solidFill>
                  <a:srgbClr val="16165D"/>
                </a:solidFill>
              </a:rPr>
            </a:br>
            <a:r>
              <a:rPr lang="en-US" sz="4000">
                <a:solidFill>
                  <a:srgbClr val="16165D"/>
                </a:solidFill>
              </a:rPr>
              <a:t>Valley Breezes</a:t>
            </a:r>
          </a:p>
        </p:txBody>
      </p:sp>
      <p:sp>
        <p:nvSpPr>
          <p:cNvPr id="78851" name="Text Box 6"/>
          <p:cNvSpPr txBox="1">
            <a:spLocks noChangeArrowheads="1"/>
          </p:cNvSpPr>
          <p:nvPr/>
        </p:nvSpPr>
        <p:spPr bwMode="auto">
          <a:xfrm>
            <a:off x="7905750" y="6099175"/>
            <a:ext cx="1238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Figure 4.19</a:t>
            </a:r>
          </a:p>
        </p:txBody>
      </p:sp>
      <p:pic>
        <p:nvPicPr>
          <p:cNvPr id="78852" name="Picture 5" descr="EG6_Figure_04_19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" y="0"/>
            <a:ext cx="5773738" cy="658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7885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  <a:ea typeface="Times New Roman" charset="0"/>
                <a:cs typeface="Times New Roman" charset="0"/>
              </a:rPr>
              <a:t>The Asian Monsoon</a:t>
            </a:r>
          </a:p>
        </p:txBody>
      </p:sp>
      <p:sp>
        <p:nvSpPr>
          <p:cNvPr id="80899" name="Text Box 4"/>
          <p:cNvSpPr txBox="1">
            <a:spLocks noChangeArrowheads="1"/>
          </p:cNvSpPr>
          <p:nvPr/>
        </p:nvSpPr>
        <p:spPr bwMode="auto">
          <a:xfrm>
            <a:off x="7161213" y="6197600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4.20</a:t>
            </a:r>
          </a:p>
        </p:txBody>
      </p:sp>
      <p:pic>
        <p:nvPicPr>
          <p:cNvPr id="80900" name="Picture 5" descr="EG6_Figure_04_20a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4250" y="695325"/>
            <a:ext cx="4635500" cy="588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1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80902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7600" y="0"/>
            <a:ext cx="6654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4325" y="6027003"/>
            <a:ext cx="4869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Satellite image of Icelandic Volcano’s</a:t>
            </a:r>
          </a:p>
          <a:p>
            <a:r>
              <a:rPr lang="en-US" sz="2400" b="1" dirty="0" smtClean="0"/>
              <a:t> ash column</a:t>
            </a:r>
            <a:endParaRPr lang="en-US" sz="2400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491" name="Rectangle 3" descr="EG6_Figure_04_20b-L"/>
          <p:cNvSpPr>
            <a:spLocks noGrp="1" noChangeAspect="1" noChangeArrowheads="1"/>
          </p:cNvSpPr>
          <p:nvPr isPhoto="1"/>
        </p:nvSpPr>
        <p:spPr bwMode="auto">
          <a:xfrm>
            <a:off x="1836048" y="-39537"/>
            <a:ext cx="5549557" cy="7035950"/>
          </a:xfrm>
          <a:prstGeom prst="rect">
            <a:avLst/>
          </a:prstGeom>
          <a:blipFill dpi="0" rotWithShape="1">
            <a:blip r:embed="rId2"/>
            <a:srcRect/>
            <a:stretch>
              <a:fillRect r="-18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Earth’s atmosphere &amp; oceanic circulations are closely related</a:t>
            </a:r>
          </a:p>
          <a:p>
            <a:pPr eaLnBrk="1" hangingPunct="1"/>
            <a:r>
              <a:rPr lang="en-US" dirty="0" smtClean="0">
                <a:ea typeface="Times New Roman" charset="0"/>
                <a:cs typeface="Times New Roman" charset="0"/>
              </a:rPr>
              <a:t>Oceanic circulation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driving force for ocean currents is the frictional drag of the winds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driven by differences in density &amp; pressure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along with Coriolis force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differences in salinity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configuration of the continents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ocean floor</a:t>
            </a:r>
          </a:p>
          <a:p>
            <a:pPr eaLnBrk="1" hangingPunct="1">
              <a:buNone/>
            </a:pPr>
            <a:r>
              <a:rPr lang="en-US" dirty="0" smtClean="0">
                <a:ea typeface="Times New Roman" charset="0"/>
                <a:cs typeface="Times New Roman" charset="0"/>
              </a:rPr>
              <a:t> </a:t>
            </a:r>
            <a:r>
              <a:rPr lang="en-US" dirty="0">
                <a:ea typeface="ＭＳ Ｐゴシック" charset="-128"/>
              </a:rPr>
              <a:t> </a:t>
            </a: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Oceanic Currents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3170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</a:rPr>
              <a:t>Major Ocean Currents</a:t>
            </a:r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7970838" y="6232525"/>
            <a:ext cx="1171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4.21</a:t>
            </a:r>
          </a:p>
        </p:txBody>
      </p:sp>
      <p:pic>
        <p:nvPicPr>
          <p:cNvPr id="84996" name="Picture 5" descr="EG6_Figure_04_21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45175" y="1026706"/>
            <a:ext cx="10417332" cy="554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97491" y="6488668"/>
            <a:ext cx="372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Gyres,   western intensification 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7362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Oceanic Currents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9867"/>
            <a:ext cx="8229600" cy="5571066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Surface Currents</a:t>
            </a:r>
          </a:p>
          <a:p>
            <a:pPr lvl="1"/>
            <a:r>
              <a:rPr lang="en-US" sz="3200" dirty="0" smtClean="0">
                <a:ea typeface="Times New Roman" charset="0"/>
                <a:cs typeface="Times New Roman" charset="0"/>
              </a:rPr>
              <a:t>Driven by the circulation around sub-tropical high-pressure cells in both hemispheres; in the </a:t>
            </a:r>
            <a:r>
              <a:rPr lang="en-US" sz="3200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NH </a:t>
            </a:r>
            <a:r>
              <a:rPr lang="en-US" sz="3200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called gyres</a:t>
            </a:r>
          </a:p>
          <a:p>
            <a:pPr lvl="1"/>
            <a:r>
              <a:rPr lang="en-US" i="1" dirty="0" smtClean="0">
                <a:ea typeface="Times New Roman" charset="0"/>
                <a:cs typeface="Times New Roman" charset="0"/>
              </a:rPr>
              <a:t>Remember</a:t>
            </a: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: winds and ocean currents move clockwise in the NH </a:t>
            </a:r>
            <a:r>
              <a:rPr lang="en-US" dirty="0" smtClean="0">
                <a:ea typeface="Times New Roman" charset="0"/>
                <a:cs typeface="Times New Roman" charset="0"/>
              </a:rPr>
              <a:t>and counter-clockwise in the SH 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Western intensification; piling up of water on the western margins of the oceans</a:t>
            </a:r>
          </a:p>
          <a:p>
            <a:pPr lvl="2"/>
            <a:r>
              <a:rPr lang="en-US" dirty="0" smtClean="0">
                <a:ea typeface="Times New Roman" charset="0"/>
                <a:cs typeface="Times New Roman" charset="0"/>
              </a:rPr>
              <a:t>Water spills to the north – Gulf Stream and the </a:t>
            </a:r>
            <a:r>
              <a:rPr lang="en-US" dirty="0" err="1" smtClean="0">
                <a:ea typeface="Times New Roman" charset="0"/>
                <a:cs typeface="Times New Roman" charset="0"/>
              </a:rPr>
              <a:t>Kuroshio</a:t>
            </a:r>
            <a:endParaRPr lang="en-US" dirty="0" smtClean="0">
              <a:ea typeface="Times New Roman" charset="0"/>
              <a:cs typeface="Times New Roman" charset="0"/>
            </a:endParaRPr>
          </a:p>
          <a:p>
            <a:pPr lvl="2">
              <a:buNone/>
            </a:pPr>
            <a:endParaRPr lang="en-US" dirty="0" smtClean="0"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Pacific Ocean Currents</a:t>
            </a:r>
          </a:p>
        </p:txBody>
      </p:sp>
      <p:pic>
        <p:nvPicPr>
          <p:cNvPr id="87043" name="Picture 5" descr="EG6_Figure_04_3_1_NR-L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841375"/>
            <a:ext cx="9144000" cy="5484813"/>
          </a:xfrm>
        </p:spPr>
      </p:pic>
      <p:sp>
        <p:nvSpPr>
          <p:cNvPr id="87044" name="Text Box 7"/>
          <p:cNvSpPr txBox="1">
            <a:spLocks noChangeArrowheads="1"/>
          </p:cNvSpPr>
          <p:nvPr/>
        </p:nvSpPr>
        <p:spPr bwMode="auto">
          <a:xfrm>
            <a:off x="7224713" y="6162675"/>
            <a:ext cx="1504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NR 4.3.1</a:t>
            </a:r>
          </a:p>
        </p:txBody>
      </p:sp>
      <p:sp>
        <p:nvSpPr>
          <p:cNvPr id="87045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87046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88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Oceanic Currents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0667"/>
            <a:ext cx="8229600" cy="5757333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3200" dirty="0" smtClean="0">
                <a:ea typeface="Times New Roman" charset="0"/>
                <a:cs typeface="Times New Roman" charset="0"/>
              </a:rPr>
              <a:t>Upwelling and downwelling flows</a:t>
            </a:r>
          </a:p>
          <a:p>
            <a:pPr lvl="2"/>
            <a:r>
              <a:rPr lang="en-US" sz="2800" dirty="0" smtClean="0">
                <a:ea typeface="Times New Roman" charset="0"/>
                <a:cs typeface="Times New Roman" charset="0"/>
              </a:rPr>
              <a:t>Upwelling current – cool, nutrient rich	</a:t>
            </a:r>
          </a:p>
          <a:p>
            <a:pPr lvl="3"/>
            <a:r>
              <a:rPr lang="en-US" dirty="0" smtClean="0">
                <a:ea typeface="Times New Roman" charset="0"/>
                <a:cs typeface="Times New Roman" charset="0"/>
              </a:rPr>
              <a:t>Exist off the Pacific coasts of North &amp; South America</a:t>
            </a:r>
          </a:p>
          <a:p>
            <a:pPr lvl="3"/>
            <a:r>
              <a:rPr lang="en-US" dirty="0" smtClean="0">
                <a:ea typeface="Times New Roman" charset="0"/>
                <a:cs typeface="Times New Roman" charset="0"/>
              </a:rPr>
              <a:t>Subtropical and midlatitude west coast of Africa</a:t>
            </a:r>
          </a:p>
          <a:p>
            <a:pPr lvl="2"/>
            <a:r>
              <a:rPr lang="en-US" sz="2800" dirty="0" smtClean="0">
                <a:ea typeface="Times New Roman" charset="0"/>
                <a:cs typeface="Times New Roman" charset="0"/>
              </a:rPr>
              <a:t>Earth’s prime fishing regions</a:t>
            </a:r>
          </a:p>
          <a:p>
            <a:pPr lvl="2"/>
            <a:r>
              <a:rPr lang="en-US" sz="2800" dirty="0" smtClean="0">
                <a:ea typeface="Times New Roman" charset="0"/>
                <a:cs typeface="Times New Roman" charset="0"/>
              </a:rPr>
              <a:t>Downwelling flows – accumulation of water, excess water gravitates downward – deep currents that flow vertically and along the ocean floor carrying heat energy and salinity</a:t>
            </a:r>
            <a:endParaRPr lang="en-US" dirty="0" smtClean="0"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ea typeface="Times New Roman" charset="0"/>
                <a:cs typeface="Times New Roman" charset="0"/>
              </a:rPr>
              <a:t>Thermohaline circulation ― The deep currents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Differences in temperature and salinity causes density variations that give rise to the flow of deep currents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325" y="279400"/>
            <a:ext cx="7802563" cy="1458913"/>
          </a:xfrm>
        </p:spPr>
        <p:txBody>
          <a:bodyPr/>
          <a:lstStyle/>
          <a:p>
            <a:pPr algn="r" eaLnBrk="1" hangingPunct="1"/>
            <a:r>
              <a:rPr lang="en-US" dirty="0">
                <a:solidFill>
                  <a:srgbClr val="16165D"/>
                </a:solidFill>
              </a:rPr>
              <a:t>Thermohaline</a:t>
            </a:r>
            <a:br>
              <a:rPr lang="en-US" dirty="0">
                <a:solidFill>
                  <a:srgbClr val="16165D"/>
                </a:solidFill>
              </a:rPr>
            </a:br>
            <a:r>
              <a:rPr lang="en-US" dirty="0">
                <a:solidFill>
                  <a:srgbClr val="16165D"/>
                </a:solidFill>
              </a:rPr>
              <a:t>Circulation</a:t>
            </a:r>
          </a:p>
        </p:txBody>
      </p:sp>
      <p:sp>
        <p:nvSpPr>
          <p:cNvPr id="89091" name="Text Box 4"/>
          <p:cNvSpPr txBox="1">
            <a:spLocks noChangeArrowheads="1"/>
          </p:cNvSpPr>
          <p:nvPr/>
        </p:nvSpPr>
        <p:spPr bwMode="auto">
          <a:xfrm>
            <a:off x="8021638" y="6173788"/>
            <a:ext cx="1120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4.22</a:t>
            </a:r>
          </a:p>
        </p:txBody>
      </p:sp>
      <p:pic>
        <p:nvPicPr>
          <p:cNvPr id="89092" name="Picture 5" descr="EG6_Figure_04_22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1995488"/>
            <a:ext cx="8548687" cy="371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8909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Lecture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Next Lecture</a:t>
            </a:r>
          </a:p>
          <a:p>
            <a:r>
              <a:rPr lang="en-US" i="1" dirty="0" smtClean="0"/>
              <a:t>Chapter 5</a:t>
            </a:r>
            <a:endParaRPr lang="en-US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556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Wind Essentials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128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Categorized at 3 levels:</a:t>
            </a:r>
          </a:p>
          <a:p>
            <a:r>
              <a:rPr lang="en-US" sz="3027" dirty="0" smtClean="0"/>
              <a:t>Primary circulation - general</a:t>
            </a:r>
          </a:p>
          <a:p>
            <a:r>
              <a:rPr lang="en-US" sz="3027" dirty="0" smtClean="0"/>
              <a:t>Secondary circulation</a:t>
            </a:r>
          </a:p>
          <a:p>
            <a:pPr lvl="1"/>
            <a:r>
              <a:rPr lang="en-US" sz="2595" dirty="0" smtClean="0"/>
              <a:t>Migratory </a:t>
            </a:r>
            <a:r>
              <a:rPr lang="en-US" sz="2595" dirty="0" smtClean="0">
                <a:solidFill>
                  <a:srgbClr val="FF0000"/>
                </a:solidFill>
              </a:rPr>
              <a:t>high-pressure and low-pressure systems</a:t>
            </a:r>
          </a:p>
          <a:p>
            <a:r>
              <a:rPr lang="en-US" sz="3027" dirty="0" smtClean="0"/>
              <a:t>Tertiary circulation</a:t>
            </a:r>
          </a:p>
          <a:p>
            <a:pPr lvl="1"/>
            <a:r>
              <a:rPr lang="en-US" sz="2595" dirty="0" smtClean="0">
                <a:solidFill>
                  <a:srgbClr val="FF0000"/>
                </a:solidFill>
              </a:rPr>
              <a:t>Local winds and temporal weather</a:t>
            </a:r>
            <a:r>
              <a:rPr lang="en-US" sz="2595" dirty="0" smtClean="0"/>
              <a:t> patterns</a:t>
            </a:r>
          </a:p>
          <a:p>
            <a:r>
              <a:rPr lang="en-US" sz="3027" dirty="0" smtClean="0">
                <a:solidFill>
                  <a:srgbClr val="FF0000"/>
                </a:solidFill>
              </a:rPr>
              <a:t>Meridional winds  </a:t>
            </a:r>
            <a:r>
              <a:rPr lang="en-US" sz="3027" dirty="0" smtClean="0"/>
              <a:t>- principal movement north or south along meridians</a:t>
            </a:r>
          </a:p>
          <a:p>
            <a:r>
              <a:rPr lang="en-US" sz="3027" dirty="0" smtClean="0">
                <a:solidFill>
                  <a:srgbClr val="FF0000"/>
                </a:solidFill>
              </a:rPr>
              <a:t>Zonal flows </a:t>
            </a:r>
            <a:r>
              <a:rPr lang="en-US" sz="3027" dirty="0" smtClean="0"/>
              <a:t>– winds moving east or west along parallels</a:t>
            </a:r>
            <a:endParaRPr lang="en-US" sz="30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31333"/>
            <a:ext cx="8229600" cy="4525963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Air Pressure </a:t>
            </a:r>
            <a:r>
              <a:rPr lang="en-US" sz="2800" dirty="0">
                <a:ea typeface="Times New Roman" charset="0"/>
                <a:cs typeface="Times New Roman" charset="0"/>
              </a:rPr>
              <a:t>and Its </a:t>
            </a:r>
            <a:r>
              <a:rPr lang="en-US" sz="2800" dirty="0" smtClean="0">
                <a:ea typeface="Times New Roman" charset="0"/>
                <a:cs typeface="Times New Roman" charset="0"/>
              </a:rPr>
              <a:t>Measurement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Product of the </a:t>
            </a: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changes in temperature &amp; density of a mass of air 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Mercury barometer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Normal sea-level pressure</a:t>
            </a:r>
            <a:r>
              <a:rPr lang="en-US" dirty="0" smtClean="0">
                <a:ea typeface="Times New Roman" charset="0"/>
                <a:cs typeface="Times New Roman" charset="0"/>
              </a:rPr>
              <a:t>: 1013.2 mb  (</a:t>
            </a:r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101.32 kPa</a:t>
            </a:r>
            <a:r>
              <a:rPr lang="en-US" dirty="0" smtClean="0">
                <a:ea typeface="Times New Roman" charset="0"/>
                <a:cs typeface="Times New Roman" charset="0"/>
              </a:rPr>
              <a:t>) of mercury (force per square meter of surface area)</a:t>
            </a:r>
          </a:p>
          <a:p>
            <a:pPr lvl="1"/>
            <a:r>
              <a:rPr lang="en-US" dirty="0" smtClean="0">
                <a:ea typeface="Times New Roman" charset="0"/>
                <a:cs typeface="Times New Roman" charset="0"/>
              </a:rPr>
              <a:t>Aneroid barometer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High pressure – 1050 mb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Low pressure – 980 mb </a:t>
            </a:r>
            <a:r>
              <a:rPr lang="en-US" dirty="0" smtClean="0">
                <a:ea typeface="Times New Roman" charset="0"/>
                <a:cs typeface="Times New Roman" charset="0"/>
              </a:rPr>
              <a:t>e.g. </a:t>
            </a:r>
            <a:r>
              <a:rPr lang="en-US" i="1" dirty="0" smtClean="0">
                <a:ea typeface="Times New Roman" charset="0"/>
                <a:cs typeface="Times New Roman" charset="0"/>
              </a:rPr>
              <a:t>hurricanes</a:t>
            </a:r>
          </a:p>
          <a:p>
            <a:pPr eaLnBrk="1" hangingPunct="1"/>
            <a:endParaRPr lang="en-US" sz="2800" dirty="0">
              <a:ea typeface="Times New Roman" charset="0"/>
              <a:cs typeface="Times New Roman" charset="0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"/>
            <a:ext cx="8229600" cy="711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6165D"/>
                </a:solidFill>
                <a:ea typeface="Times New Roman" charset="0"/>
                <a:cs typeface="Times New Roman" charset="0"/>
              </a:rPr>
              <a:t>Wind Essentials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133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16165D"/>
                </a:solidFill>
                <a:ea typeface="Times New Roman" charset="0"/>
                <a:cs typeface="Times New Roman" charset="0"/>
              </a:rPr>
              <a:t>Wind Essentials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5333"/>
            <a:ext cx="8229600" cy="5300134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Wind: Description and Measurement</a:t>
            </a:r>
          </a:p>
          <a:p>
            <a:pPr lvl="1"/>
            <a:r>
              <a:rPr lang="en-US" sz="3200" u="sng" dirty="0" smtClean="0">
                <a:ea typeface="Times New Roman" charset="0"/>
                <a:cs typeface="Times New Roman" charset="0"/>
              </a:rPr>
              <a:t>Horizontal movement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 </a:t>
            </a:r>
            <a:r>
              <a:rPr lang="en-US" sz="3200" u="sng" dirty="0" smtClean="0">
                <a:ea typeface="Times New Roman" charset="0"/>
                <a:cs typeface="Times New Roman" charset="0"/>
              </a:rPr>
              <a:t>of </a:t>
            </a:r>
            <a:r>
              <a:rPr lang="en-US" sz="3200" u="sng" dirty="0" smtClean="0">
                <a:ea typeface="Times New Roman" charset="0"/>
                <a:cs typeface="Times New Roman" charset="0"/>
              </a:rPr>
              <a:t>air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 across Earth’s </a:t>
            </a:r>
            <a:r>
              <a:rPr lang="en-US" sz="3200" u="sng" dirty="0" smtClean="0">
                <a:ea typeface="Times New Roman" charset="0"/>
                <a:cs typeface="Times New Roman" charset="0"/>
              </a:rPr>
              <a:t>surface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 </a:t>
            </a:r>
            <a:endParaRPr lang="en-US" sz="3200" u="sng" dirty="0" smtClean="0">
              <a:ea typeface="Times New Roman" charset="0"/>
              <a:cs typeface="Times New Roman" charset="0"/>
            </a:endParaRPr>
          </a:p>
          <a:p>
            <a:pPr lvl="1"/>
            <a:r>
              <a:rPr lang="en-US" sz="3200" u="sng" dirty="0" smtClean="0">
                <a:ea typeface="Times New Roman" charset="0"/>
                <a:cs typeface="Times New Roman" charset="0"/>
              </a:rPr>
              <a:t>Differences in air pressure 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between one location and the 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next. High or Low system</a:t>
            </a:r>
            <a:endParaRPr lang="en-US" sz="3200" dirty="0" smtClean="0">
              <a:ea typeface="Times New Roman" charset="0"/>
              <a:cs typeface="Times New Roman" charset="0"/>
            </a:endParaRPr>
          </a:p>
          <a:p>
            <a:pPr lvl="1"/>
            <a:r>
              <a:rPr lang="en-US" sz="3200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Anemometer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; measures wind speed</a:t>
            </a:r>
          </a:p>
          <a:p>
            <a:pPr lvl="1"/>
            <a:r>
              <a:rPr lang="en-US" sz="3200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Winds named 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for the direction from which winds originate</a:t>
            </a:r>
          </a:p>
          <a:p>
            <a:r>
              <a:rPr lang="en-US" dirty="0" smtClean="0">
                <a:ea typeface="Times New Roman" charset="0"/>
                <a:cs typeface="Times New Roman" charset="0"/>
              </a:rPr>
              <a:t>Global Winds  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-22225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16165D"/>
                </a:solidFill>
              </a:rPr>
              <a:t>Barometers</a:t>
            </a:r>
          </a:p>
        </p:txBody>
      </p:sp>
      <p:sp>
        <p:nvSpPr>
          <p:cNvPr id="37891" name="Text Box 1027"/>
          <p:cNvSpPr txBox="1">
            <a:spLocks noChangeArrowheads="1"/>
          </p:cNvSpPr>
          <p:nvPr/>
        </p:nvSpPr>
        <p:spPr bwMode="auto">
          <a:xfrm>
            <a:off x="8072438" y="6243638"/>
            <a:ext cx="1069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Figure  4.2</a:t>
            </a:r>
          </a:p>
        </p:txBody>
      </p:sp>
      <p:pic>
        <p:nvPicPr>
          <p:cNvPr id="37892" name="Picture 5" descr="EG6_Figure_04_02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8713" y="606425"/>
            <a:ext cx="6886575" cy="602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5211763" y="6529388"/>
            <a:ext cx="354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eaLnBrk="0" hangingPunct="0"/>
            <a:r>
              <a:rPr lang="en-US" sz="1400">
                <a:latin typeface="Arial" charset="0"/>
              </a:rPr>
              <a:t>Copyright © 2010 Pearson Education, Inc.</a:t>
            </a:r>
          </a:p>
        </p:txBody>
      </p:sp>
      <p:sp>
        <p:nvSpPr>
          <p:cNvPr id="37894" name="Rectangle 7"/>
          <p:cNvSpPr>
            <a:spLocks noChangeArrowheads="1"/>
          </p:cNvSpPr>
          <p:nvPr/>
        </p:nvSpPr>
        <p:spPr bwMode="auto">
          <a:xfrm>
            <a:off x="228600" y="6529388"/>
            <a:ext cx="494665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400">
                <a:latin typeface="Arial" charset="0"/>
              </a:rPr>
              <a:t>Christopherson, </a:t>
            </a:r>
            <a:r>
              <a:rPr lang="en-US" sz="1400" i="1">
                <a:latin typeface="Arial" charset="0"/>
              </a:rPr>
              <a:t>Elemental Geosystems,</a:t>
            </a:r>
            <a:r>
              <a:rPr lang="en-US" sz="1400">
                <a:latin typeface="Arial" charset="0"/>
              </a:rPr>
              <a:t> Sixth Edition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2014</Words>
  <Application>Microsoft Macintosh PowerPoint</Application>
  <PresentationFormat>On-screen Show (4:3)</PresentationFormat>
  <Paragraphs>340</Paragraphs>
  <Slides>57</Slides>
  <Notes>32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Office Theme</vt:lpstr>
      <vt:lpstr>Drawing</vt:lpstr>
      <vt:lpstr>PowerPoint Presentation</vt:lpstr>
      <vt:lpstr>Atmospheric and Oceanic Circulations</vt:lpstr>
      <vt:lpstr>Earth’s Atmospheric Circulation</vt:lpstr>
      <vt:lpstr>PowerPoint Presentation</vt:lpstr>
      <vt:lpstr>PowerPoint Presentation</vt:lpstr>
      <vt:lpstr>Wind Essentials</vt:lpstr>
      <vt:lpstr>Wind Essentials</vt:lpstr>
      <vt:lpstr>Wind Essentials</vt:lpstr>
      <vt:lpstr>Barometers</vt:lpstr>
      <vt:lpstr>Air Pressure Readings</vt:lpstr>
      <vt:lpstr>Wind Vane and  Anemometer</vt:lpstr>
      <vt:lpstr>Global Winds</vt:lpstr>
      <vt:lpstr>PowerPoint Presentation</vt:lpstr>
      <vt:lpstr>Driving Forces within the Atmosphere</vt:lpstr>
      <vt:lpstr>Driving Forces Within the Atmosphere  </vt:lpstr>
      <vt:lpstr>Pressure Gradient</vt:lpstr>
      <vt:lpstr>PowerPoint Presentation</vt:lpstr>
      <vt:lpstr>Driving Forces Within the Atmosphere</vt:lpstr>
      <vt:lpstr>Coriolis Force</vt:lpstr>
      <vt:lpstr>PowerPoint Presentation</vt:lpstr>
      <vt:lpstr>Driving Forces Within the Atmosphere</vt:lpstr>
      <vt:lpstr>PowerPoint Presentation</vt:lpstr>
      <vt:lpstr>Coriolis Force</vt:lpstr>
      <vt:lpstr>Pressure + Coriolis + Friction = Wind        </vt:lpstr>
      <vt:lpstr>Atmospheric Patterns of Motion  </vt:lpstr>
      <vt:lpstr>Global Barometric Pressure</vt:lpstr>
      <vt:lpstr>Global Barometric Pressure</vt:lpstr>
      <vt:lpstr>Primary High-Pressure and Low-Pressure Areas</vt:lpstr>
      <vt:lpstr>Subtropical High-Pressure Cells</vt:lpstr>
      <vt:lpstr>PowerPoint Presentation</vt:lpstr>
      <vt:lpstr>Primary High-Pressure and Low-Pressure Areas</vt:lpstr>
      <vt:lpstr>General Atmospheric Circulation</vt:lpstr>
      <vt:lpstr>PowerPoint Presentation</vt:lpstr>
      <vt:lpstr>Upper Atmospheric Circulation</vt:lpstr>
      <vt:lpstr>500-mb Pressure Map</vt:lpstr>
      <vt:lpstr>Rossby Waves</vt:lpstr>
      <vt:lpstr>Jet Streams</vt:lpstr>
      <vt:lpstr>Multiyear Oscillations in Global Circulation</vt:lpstr>
      <vt:lpstr>North Atlantic Oscillation</vt:lpstr>
      <vt:lpstr>North Atlantic Oscillation</vt:lpstr>
      <vt:lpstr>PowerPoint Presentation</vt:lpstr>
      <vt:lpstr>PowerPoint Presentation</vt:lpstr>
      <vt:lpstr>Multiyear Oscillations in Global Circulation</vt:lpstr>
      <vt:lpstr>Arctic Oscillation – warm phase</vt:lpstr>
      <vt:lpstr>Arctic Oscillation – cool phase</vt:lpstr>
      <vt:lpstr>Local Winds</vt:lpstr>
      <vt:lpstr>Land–Sea               Breezes</vt:lpstr>
      <vt:lpstr>Mountain– Valley Breezes</vt:lpstr>
      <vt:lpstr>The Asian Monsoon</vt:lpstr>
      <vt:lpstr>PowerPoint Presentation</vt:lpstr>
      <vt:lpstr>Oceanic Currents</vt:lpstr>
      <vt:lpstr>Major Ocean Currents</vt:lpstr>
      <vt:lpstr>Oceanic Currents</vt:lpstr>
      <vt:lpstr>Pacific Ocean Currents</vt:lpstr>
      <vt:lpstr>Oceanic Currents</vt:lpstr>
      <vt:lpstr>Thermohaline Circulation</vt:lpstr>
      <vt:lpstr>End of Lecture</vt:lpstr>
    </vt:vector>
  </TitlesOfParts>
  <Company>University of Lethbridge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Atmospheric  and  Oceanic Circulations </dc:title>
  <dc:creator>Jennifer Thomas</dc:creator>
  <cp:lastModifiedBy>Evan</cp:lastModifiedBy>
  <cp:revision>48</cp:revision>
  <dcterms:created xsi:type="dcterms:W3CDTF">2012-05-14T16:02:29Z</dcterms:created>
  <dcterms:modified xsi:type="dcterms:W3CDTF">2014-05-21T21:19:15Z</dcterms:modified>
</cp:coreProperties>
</file>